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9" r:id="rId3"/>
    <p:sldId id="819" r:id="rId4"/>
    <p:sldId id="313" r:id="rId5"/>
    <p:sldId id="820" r:id="rId6"/>
    <p:sldId id="821" r:id="rId7"/>
    <p:sldId id="823" r:id="rId8"/>
    <p:sldId id="825" r:id="rId9"/>
    <p:sldId id="826" r:id="rId10"/>
    <p:sldId id="827" r:id="rId11"/>
    <p:sldId id="828" r:id="rId12"/>
    <p:sldId id="829" r:id="rId13"/>
    <p:sldId id="830" r:id="rId14"/>
    <p:sldId id="831" r:id="rId15"/>
    <p:sldId id="832" r:id="rId16"/>
    <p:sldId id="833" r:id="rId17"/>
    <p:sldId id="834" r:id="rId18"/>
    <p:sldId id="835" r:id="rId19"/>
    <p:sldId id="836" r:id="rId20"/>
    <p:sldId id="837" r:id="rId21"/>
    <p:sldId id="824" r:id="rId22"/>
  </p:sldIdLst>
  <p:sldSz cx="9144000" cy="5143500" type="screen16x9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2326E"/>
    <a:srgbClr val="FFFFFF"/>
    <a:srgbClr val="B7BDBD"/>
    <a:srgbClr val="125288"/>
    <a:srgbClr val="008000"/>
    <a:srgbClr val="213668"/>
    <a:srgbClr val="FF6600"/>
    <a:srgbClr val="006600"/>
    <a:srgbClr val="FF6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19" autoAdjust="0"/>
    <p:restoredTop sz="95550" autoAdjust="0"/>
  </p:normalViewPr>
  <p:slideViewPr>
    <p:cSldViewPr>
      <p:cViewPr>
        <p:scale>
          <a:sx n="125" d="100"/>
          <a:sy n="125" d="100"/>
        </p:scale>
        <p:origin x="1008" y="50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994FAD03-34C6-4889-BB2F-F713D0D8E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768B429-ADF1-41F4-9A32-365AD306753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F6D1E9-B7EB-4B82-83C5-643DE2F0DDDD}" type="datetimeFigureOut">
              <a:rPr lang="cs-CZ"/>
              <a:pPr>
                <a:defRPr/>
              </a:pPr>
              <a:t>07.08.2019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xmlns="" id="{5A426620-F10D-4A87-8132-4BACBFDDD4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xmlns="" id="{5CDE8564-5EED-4F87-846A-9573CD433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E3AE6DC-B462-4849-BC9D-FD290566DE6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A25A846-6BCD-4EB3-9EA7-897525B1B6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76E859-C01B-46CB-9FF1-BB333CFD7F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0674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4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826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13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1952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14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5199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15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483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5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390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6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8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7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1040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8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465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9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2289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10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3176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11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236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12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785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7A7A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C1227B23-9944-4942-A965-9A51B075EF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Obrázek 6">
            <a:extLst>
              <a:ext uri="{FF2B5EF4-FFF2-40B4-BE49-F238E27FC236}">
                <a16:creationId xmlns:a16="http://schemas.microsoft.com/office/drawing/2014/main" xmlns="" id="{0B21DA65-8B08-4B8D-AC45-A4BDDB1B07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8" y="1193800"/>
            <a:ext cx="9144988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23729" y="3082079"/>
            <a:ext cx="5400600" cy="236934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2123728" y="2067694"/>
            <a:ext cx="5400601" cy="865137"/>
          </a:xfrm>
        </p:spPr>
        <p:txBody>
          <a:bodyPr anchor="t"/>
          <a:lstStyle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xmlns="" id="{EC703291-C1BD-4EB7-A935-414D0D92F9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1326" y="264468"/>
            <a:ext cx="590634" cy="784870"/>
          </a:xfrm>
          <a:prstGeom prst="rect">
            <a:avLst/>
          </a:prstGeom>
        </p:spPr>
      </p:pic>
      <p:pic>
        <p:nvPicPr>
          <p:cNvPr id="7" name="Grafický objekt 6">
            <a:extLst>
              <a:ext uri="{FF2B5EF4-FFF2-40B4-BE49-F238E27FC236}">
                <a16:creationId xmlns:a16="http://schemas.microsoft.com/office/drawing/2014/main" xmlns="" id="{449E8B33-6490-4AB4-A2C7-98E17C50FCD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41326" y="4105011"/>
            <a:ext cx="614299" cy="74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1" y="472245"/>
            <a:ext cx="8234363" cy="5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9738" y="1339798"/>
            <a:ext cx="8235950" cy="308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E775915-CC21-4432-906C-8D5FCEA019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B545A-94B8-4B9C-9624-4C95C1B3955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8510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700" y="411956"/>
            <a:ext cx="2058988" cy="41445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0" y="411956"/>
            <a:ext cx="6026150" cy="41445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58243E2-BA60-4C20-9615-8760D85FEC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084DE-10DA-4CFC-B3A1-F2A502B654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2570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34363" cy="306090"/>
          </a:xfrm>
        </p:spPr>
        <p:txBody>
          <a:bodyPr/>
          <a:lstStyle>
            <a:lvl1pPr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8" y="1289558"/>
            <a:ext cx="8235950" cy="30861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E894759-042A-4527-A96A-01A5102C92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24750" y="4875213"/>
            <a:ext cx="1549400" cy="14446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2BF5A5C-0D6A-411E-8A0A-5878EE09DE9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1147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D4BB089-7083-4ABC-949C-5E06E1822F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1655D-1DD5-45A3-A414-43364F3D7E8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191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1" y="482293"/>
            <a:ext cx="8234363" cy="59412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739" y="1249366"/>
            <a:ext cx="4041775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4" y="1249366"/>
            <a:ext cx="4041775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6943E3C-5080-460D-85C1-CCB21D343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60DE6-1912-4AF8-85F6-AC73CE8A97D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4727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0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794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69428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C5826A6-CDC6-4AAD-A009-35E6722B4F6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01263-82C8-4FB6-BF42-487A2B9101D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9206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34363" cy="294817"/>
          </a:xfrm>
        </p:spPr>
        <p:txBody>
          <a:bodyPr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C89A6290-299C-42F2-8524-1E8B530A4B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451725" y="4803775"/>
            <a:ext cx="1549400" cy="20320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FB64858-60BC-41A2-9457-EF61F7A8232E}" type="slidenum">
              <a:rPr lang="en-GB" altLang="cs-CZ"/>
              <a:pPr>
                <a:defRPr/>
              </a:pPr>
              <a:t>‹#›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50931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C50DEE72-DCAD-4845-B40A-DF7EEC5DF5F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4A42E-78B4-4A11-AA95-689597844D9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357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0DBF5E7-1FAE-4D1A-9EC0-45B0CBEFDC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31698-97CE-4C5A-9A8C-7DA86E1F816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340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5D94770-64AE-44FD-807B-40A4C2FCFE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940F5-2806-43A4-B538-D0EA39178BE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5951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43519AC7-0DED-4925-B419-77C59DD6C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87338"/>
            <a:ext cx="8234362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8191077C-B179-497B-A2CF-E0711548F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89050"/>
            <a:ext cx="8280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text styles</a:t>
            </a:r>
          </a:p>
          <a:p>
            <a:pPr lvl="1"/>
            <a:r>
              <a:rPr lang="en-GB" altLang="cs-CZ"/>
              <a:t>Second level</a:t>
            </a:r>
          </a:p>
          <a:p>
            <a:pPr lvl="2"/>
            <a:r>
              <a:rPr lang="en-GB" altLang="cs-CZ"/>
              <a:t>Third level</a:t>
            </a:r>
          </a:p>
          <a:p>
            <a:pPr lvl="3"/>
            <a:r>
              <a:rPr lang="en-GB" altLang="cs-CZ"/>
              <a:t>Fourth level</a:t>
            </a:r>
          </a:p>
          <a:p>
            <a:pPr lvl="4"/>
            <a:r>
              <a:rPr lang="en-GB" altLang="cs-CZ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E2AF3A6F-43E4-40B6-A778-3D1822032C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8788" y="4743450"/>
            <a:ext cx="15494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FC10D4-88F7-4B15-B4C2-A80C9F8C419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xmlns="" id="{AFAD0AC0-B527-4E5E-B701-ED1E1C05168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7563597" y="331456"/>
            <a:ext cx="1233128" cy="28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814" r:id="rId1"/>
    <p:sldLayoutId id="2147486815" r:id="rId2"/>
    <p:sldLayoutId id="2147486806" r:id="rId3"/>
    <p:sldLayoutId id="2147486807" r:id="rId4"/>
    <p:sldLayoutId id="2147486808" r:id="rId5"/>
    <p:sldLayoutId id="2147486816" r:id="rId6"/>
    <p:sldLayoutId id="2147486809" r:id="rId7"/>
    <p:sldLayoutId id="2147486810" r:id="rId8"/>
    <p:sldLayoutId id="2147486811" r:id="rId9"/>
    <p:sldLayoutId id="2147486812" r:id="rId10"/>
    <p:sldLayoutId id="214748681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136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9pPr>
    </p:titleStyle>
    <p:bodyStyle>
      <a:lvl1pPr marL="247650" indent="-2476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2925" indent="-2936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9625" indent="-2651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81088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52550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1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097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2669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27241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1813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ostrava.arcelormittal.com/o-spolecnosti/materialy-bozp-pro-externi-zhotovitele-sluzeb.aspx" TargetMode="External"/><Relationship Id="rId5" Type="http://schemas.openxmlformats.org/officeDocument/2006/relationships/image" Target="../media/image7.emf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dnadpis 2">
            <a:extLst>
              <a:ext uri="{FF2B5EF4-FFF2-40B4-BE49-F238E27FC236}">
                <a16:creationId xmlns:a16="http://schemas.microsoft.com/office/drawing/2014/main" xmlns="" id="{0AF5A8C6-BA3B-43FE-8A45-F740C1A43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3723878"/>
            <a:ext cx="5832647" cy="360040"/>
          </a:xfrm>
        </p:spPr>
        <p:txBody>
          <a:bodyPr/>
          <a:lstStyle/>
          <a:p>
            <a:pPr>
              <a:defRPr/>
            </a:pPr>
            <a:r>
              <a:rPr lang="cs-CZ" altLang="cs-CZ" sz="2400" b="1" dirty="0" smtClean="0"/>
              <a:t> 2019</a:t>
            </a:r>
            <a:endParaRPr lang="en-GB" altLang="cs-CZ" sz="2400" b="1" dirty="0"/>
          </a:p>
        </p:txBody>
      </p:sp>
      <p:sp>
        <p:nvSpPr>
          <p:cNvPr id="6147" name="Obdélník 3">
            <a:extLst>
              <a:ext uri="{FF2B5EF4-FFF2-40B4-BE49-F238E27FC236}">
                <a16:creationId xmlns:a16="http://schemas.microsoft.com/office/drawing/2014/main" xmlns="" id="{76138B09-8989-4D52-87A4-52033DF1E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240" y="1346046"/>
            <a:ext cx="8640960" cy="28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buNone/>
            </a:pPr>
            <a:r>
              <a:rPr lang="cs-CZ" altLang="cs-CZ" sz="3200" b="1" dirty="0">
                <a:solidFill>
                  <a:srgbClr val="125288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Analýza rizik na poslední chvíli </a:t>
            </a:r>
          </a:p>
          <a:p>
            <a:pPr eaLnBrk="1" hangingPunct="1">
              <a:buNone/>
            </a:pPr>
            <a:r>
              <a:rPr lang="cs-CZ" altLang="cs-CZ" sz="3200" b="1" dirty="0">
                <a:solidFill>
                  <a:srgbClr val="125288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(metoda LMRA)</a:t>
            </a:r>
          </a:p>
          <a:p>
            <a:pPr eaLnBrk="1" hangingPunct="1"/>
            <a:endParaRPr lang="cs-CZ" altLang="cs-CZ" sz="32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eaLnBrk="1" hangingPunct="1">
              <a:buNone/>
            </a:pPr>
            <a:r>
              <a:rPr lang="en-US" altLang="cs-CZ" sz="28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Last minute risk analysis</a:t>
            </a:r>
            <a:r>
              <a:rPr lang="en-GB" altLang="cs-CZ" sz="4000" dirty="0">
                <a:solidFill>
                  <a:schemeClr val="bg1"/>
                </a:solidFill>
              </a:rPr>
              <a:t/>
            </a:r>
            <a:br>
              <a:rPr lang="en-GB" altLang="cs-CZ" sz="4000" dirty="0">
                <a:solidFill>
                  <a:schemeClr val="bg1"/>
                </a:solidFill>
              </a:rPr>
            </a:br>
            <a:endParaRPr lang="cs-CZ" altLang="cs-CZ" sz="4000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2" b="10255"/>
          <a:stretch/>
        </p:blipFill>
        <p:spPr>
          <a:xfrm rot="20878128">
            <a:off x="6279853" y="3462780"/>
            <a:ext cx="2511457" cy="124227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311150"/>
          </a:xfrm>
        </p:spPr>
        <p:txBody>
          <a:bodyPr/>
          <a:lstStyle/>
          <a:p>
            <a:r>
              <a:rPr lang="cs-CZ" altLang="cs-CZ" dirty="0" smtClean="0"/>
              <a:t>Kategorie: Manipulace s břemeny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0688" y="1370013"/>
            <a:ext cx="8199437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Mohou se břemena bezpečně zvednout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hmotnost břemene větší, mám k dispozici správné nástroje?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Následující otázky, které můžete využít, nejsou uvedeny v dotazníku </a:t>
            </a: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nacházejícím se v brožuře</a:t>
            </a: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Víme, jak bezpečně zvedat břemena?</a:t>
            </a: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Nemůže břemeno, nebo jeho část na někoho spadnout?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Lze dodržet bezpečnou </a:t>
            </a:r>
            <a:r>
              <a:rPr lang="cs-CZ" sz="14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odstupovou</a:t>
            </a: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vzdálenost od zavěšených břemen?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Nehrozí nebezpečí střetu břemene s pevnou konstrukcí?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zvedací zařízení v dobrém stavu a je pravidelně kontrolováno?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 zvedací zařízení odpovídající nosnost pro manipulaci s břemenem?</a:t>
            </a:r>
            <a:r>
              <a:rPr lang="nl-BE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429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296863"/>
          </a:xfrm>
        </p:spPr>
        <p:txBody>
          <a:bodyPr/>
          <a:lstStyle/>
          <a:p>
            <a:r>
              <a:rPr lang="cs-CZ" altLang="cs-CZ" dirty="0" smtClean="0"/>
              <a:t>Kategorie: Odpojení a zajištění agregátů - izolace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47675" y="1255713"/>
            <a:ext cx="8199438" cy="53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není zařízení odpojeno z provozu, zajištěno proti náhlému rozběhu stroje, stejně tak jeho díly a komponenty před uvedením do pohybu (týká se i izolace elektřiny, pneumatiky apod.), nesmí se s ničím manipulovat. 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Následující otázky, které můžete využít, nejsou uvedeny v dotazníku</a:t>
            </a: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nacházejícím se v brožuře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Používají se pro kola zakládací klíny?</a:t>
            </a: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všechna zavěšená břemena podepřena?</a:t>
            </a: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všechny pohyblivé části chráněny?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Jste si jisti tím, že bylo odpojení zařízení provedeno? </a:t>
            </a: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 uskutečněn test?</a:t>
            </a:r>
          </a:p>
        </p:txBody>
      </p:sp>
    </p:spTree>
    <p:extLst>
      <p:ext uri="{BB962C8B-B14F-4D97-AF65-F5344CB8AC3E}">
        <p14:creationId xmlns:p14="http://schemas.microsoft.com/office/powerpoint/2010/main" val="5615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323850"/>
          </a:xfrm>
        </p:spPr>
        <p:txBody>
          <a:bodyPr/>
          <a:lstStyle/>
          <a:p>
            <a:r>
              <a:rPr lang="cs-CZ" altLang="cs-CZ" dirty="0" smtClean="0"/>
              <a:t>Kategorie: Pohyb – Pády / Zakopnutí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1150" y="1295400"/>
            <a:ext cx="8485188" cy="497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možné se zcela bezpečně přemístit směrem na místo, kde se provádí práce? 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chodby a komunikace volné?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Nehrozí kvůli stavu povrchu nebezpečí uklouznutí/pádu?(oleje, tuky, námraza, sníh…)  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Následující otázky, které můžete využít, nejsou uvedeny v dotazníku</a:t>
            </a: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nacházejícím se v brožuře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pracoviště čisté?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Nemůže dojít k pádu? Kabely, překážející materiál?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dostatečná viditelnost?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Nejsou zde věci, které by se mohly převrhnout, nahromadit?</a:t>
            </a:r>
          </a:p>
        </p:txBody>
      </p:sp>
    </p:spTree>
    <p:extLst>
      <p:ext uri="{BB962C8B-B14F-4D97-AF65-F5344CB8AC3E}">
        <p14:creationId xmlns:p14="http://schemas.microsoft.com/office/powerpoint/2010/main" val="197805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311150"/>
          </a:xfrm>
        </p:spPr>
        <p:txBody>
          <a:bodyPr/>
          <a:lstStyle/>
          <a:p>
            <a:r>
              <a:rPr lang="cs-CZ" altLang="cs-CZ" dirty="0" smtClean="0"/>
              <a:t>Kategorie: Práce ve výšce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39738" y="1233488"/>
            <a:ext cx="829945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Hrozí pád?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Používáte prostředky osobního zajištění pro práce ve výškách (postroj)? (hranice &gt; 1,5 m)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Absolvoval jsem školení o jeho použití? 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v dobrém technickém stavu pracovní plošiny, lešení, žebříky apod.?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Následující otázky, které můžete využít, nejsou uvedeny v dotazníku</a:t>
            </a: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nacházejícím se v brožuře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bezpečné? Je zde elektrické vedení? Jsou k dispozici záchytné sítě?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Pracujete nad nebo pod sebou? Může dojít k pádu věcí?</a:t>
            </a: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pracovní prostor nadefinován na základě skutečnosti?</a:t>
            </a:r>
          </a:p>
          <a:p>
            <a:pPr marL="708025" lvl="1" indent="-3048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ochrana proti pádům v dobrém technickém stavu?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nl-BE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93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296863"/>
          </a:xfrm>
        </p:spPr>
        <p:txBody>
          <a:bodyPr/>
          <a:lstStyle/>
          <a:p>
            <a:r>
              <a:rPr lang="cs-CZ" altLang="cs-CZ" sz="2400" smtClean="0"/>
              <a:t>Kategorie: Komunikace s ostatními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15938" y="1370013"/>
            <a:ext cx="8199437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Znáš všechna přítomná rizika? (nade mnou, pode mnou, kolem mne)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rizika dobře řízena?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Znají také ostatní zaměstnanci nacházející se v mém prostoru pracovní rizika?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to je nutné, je nadefinován prostor pod nebo kolem mé pracovní činnosti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pracovní činnosti zkoordinované?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k dispozici pracovní povolení?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k dispozici signalizace nebo výstražné značení?</a:t>
            </a:r>
          </a:p>
        </p:txBody>
      </p:sp>
    </p:spTree>
    <p:extLst>
      <p:ext uri="{BB962C8B-B14F-4D97-AF65-F5344CB8AC3E}">
        <p14:creationId xmlns:p14="http://schemas.microsoft.com/office/powerpoint/2010/main" val="31602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296863"/>
          </a:xfrm>
        </p:spPr>
        <p:txBody>
          <a:bodyPr/>
          <a:lstStyle/>
          <a:p>
            <a:r>
              <a:rPr lang="cs-CZ" altLang="cs-CZ" sz="2400" dirty="0" smtClean="0"/>
              <a:t>Kategorie: Doprava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0688" y="1346200"/>
            <a:ext cx="8199437" cy="5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Rizika přepravy strojního zařízení; je nutná signalizace nebo výstražné značení, abych byl chráněn před riziky provozu kolem mě?</a:t>
            </a: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5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BF5A5C-0D6A-411E-8A0A-5878EE09DE96}" type="slidenum">
              <a:rPr lang="en-GB" altLang="cs-CZ" smtClean="0"/>
              <a:pPr>
                <a:defRPr/>
              </a:pPr>
              <a:t>16</a:t>
            </a:fld>
            <a:endParaRPr lang="en-GB" alt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296863"/>
          </a:xfrm>
        </p:spPr>
        <p:txBody>
          <a:bodyPr/>
          <a:lstStyle/>
          <a:p>
            <a:r>
              <a:rPr lang="cs-CZ" altLang="cs-CZ" sz="2400" smtClean="0"/>
              <a:t>Kategorie: Nebezpečí požáru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88950" y="1370013"/>
            <a:ext cx="8199438" cy="503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řízena rizika spojená s horkým materiálem?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Mám pro případ nepředvídaného řezání, svařování nebo broušení na pracovišti vyhotoven písemný příkaz k provádění prací se zvýšeným nebezpečím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písemná opatření používána?</a:t>
            </a: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lnSpc>
                <a:spcPct val="20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nl-BE" sz="12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98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BF5A5C-0D6A-411E-8A0A-5878EE09DE96}" type="slidenum">
              <a:rPr lang="en-GB" altLang="cs-CZ" smtClean="0"/>
              <a:pPr>
                <a:defRPr/>
              </a:pPr>
              <a:t>17</a:t>
            </a:fld>
            <a:endParaRPr lang="en-GB" alt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311150"/>
          </a:xfrm>
        </p:spPr>
        <p:txBody>
          <a:bodyPr/>
          <a:lstStyle/>
          <a:p>
            <a:r>
              <a:rPr lang="cs-CZ" altLang="cs-CZ" sz="2400" smtClean="0"/>
              <a:t>Kategorie: Školení a lidské zdroje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74663" y="1423988"/>
            <a:ext cx="8199437" cy="511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Absolvoval jsem školení (mám kvalifikaci), popřípadě zkušenosti s používáním nezbytného nářadí?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Zkontroloval jsem si před začátkem práce, že mám k dispozici všechno potřebné nářadí?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nářadí v bezpečném stavu?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k dispozici pro případ potřeby kontrolní štítky? </a:t>
            </a:r>
          </a:p>
        </p:txBody>
      </p:sp>
    </p:spTree>
    <p:extLst>
      <p:ext uri="{BB962C8B-B14F-4D97-AF65-F5344CB8AC3E}">
        <p14:creationId xmlns:p14="http://schemas.microsoft.com/office/powerpoint/2010/main" val="1523040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BF5A5C-0D6A-411E-8A0A-5878EE09DE96}" type="slidenum">
              <a:rPr lang="en-GB" altLang="cs-CZ" smtClean="0"/>
              <a:pPr>
                <a:defRPr/>
              </a:pPr>
              <a:t>18</a:t>
            </a:fld>
            <a:endParaRPr lang="en-GB" alt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311150"/>
          </a:xfrm>
        </p:spPr>
        <p:txBody>
          <a:bodyPr/>
          <a:lstStyle/>
          <a:p>
            <a:r>
              <a:rPr lang="cs-CZ" altLang="cs-CZ" sz="2400" dirty="0" smtClean="0"/>
              <a:t>Kategorie: Pracovní prostředí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0688" y="1370013"/>
            <a:ext cx="8199437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lvl="1" indent="-342900" eaLnBrk="1" hangingPunct="1">
              <a:spcBef>
                <a:spcPct val="75000"/>
              </a:spcBef>
              <a:buClr>
                <a:srgbClr val="12326E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Provádí se v prostorách s nebezpečím výskytu plynů zjišťování na jeho přítomnost, mám povolení a jsem proškolen pro práci v těchto prostorách, umím používat přístroje pro detekci plynů?</a:t>
            </a:r>
          </a:p>
          <a:p>
            <a:pPr marL="342900" lvl="1" indent="-342900" eaLnBrk="1" hangingPunct="1">
              <a:spcBef>
                <a:spcPct val="75000"/>
              </a:spcBef>
              <a:buClr>
                <a:srgbClr val="12326E"/>
              </a:buClr>
              <a:buSzPct val="80000"/>
              <a:buFont typeface="Wingdings" pitchFamily="2" charset="2"/>
              <a:buChar char="Ø"/>
              <a:defRPr/>
            </a:pP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stísněné prostory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Mám nezbytná povolení?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Používají se preventivní opatření?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Následující otázky, které můžete využít, nejsou uvedeny v dotazníku </a:t>
            </a: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nacházejícím se v brožuře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Absolvovali jsme školení pro práci v nebezpečných prostorách?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Známe předpisy týkající se používání přístrojů na detekci plynu?</a:t>
            </a:r>
          </a:p>
        </p:txBody>
      </p:sp>
    </p:spTree>
    <p:extLst>
      <p:ext uri="{BB962C8B-B14F-4D97-AF65-F5344CB8AC3E}">
        <p14:creationId xmlns:p14="http://schemas.microsoft.com/office/powerpoint/2010/main" val="3618901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BF5A5C-0D6A-411E-8A0A-5878EE09DE96}" type="slidenum">
              <a:rPr lang="en-GB" altLang="cs-CZ" smtClean="0"/>
              <a:pPr>
                <a:defRPr/>
              </a:pPr>
              <a:t>19</a:t>
            </a:fld>
            <a:endParaRPr lang="en-GB" alt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311150"/>
          </a:xfrm>
        </p:spPr>
        <p:txBody>
          <a:bodyPr/>
          <a:lstStyle/>
          <a:p>
            <a:r>
              <a:rPr lang="cs-CZ" altLang="cs-CZ" sz="2400" smtClean="0"/>
              <a:t>Kategorie: Pocit bezpečí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0688" y="1370013"/>
            <a:ext cx="8199437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Cítím se bezpečně?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je minimální zbytkové riziko?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Jaká byla největší pracovní rizika, která byla na pracovišti před stanovením nápravných opatření.</a:t>
            </a:r>
          </a:p>
        </p:txBody>
      </p:sp>
    </p:spTree>
    <p:extLst>
      <p:ext uri="{BB962C8B-B14F-4D97-AF65-F5344CB8AC3E}">
        <p14:creationId xmlns:p14="http://schemas.microsoft.com/office/powerpoint/2010/main" val="118950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ject 2" hidden="1">
            <a:extLst>
              <a:ext uri="{FF2B5EF4-FFF2-40B4-BE49-F238E27FC236}">
                <a16:creationId xmlns:a16="http://schemas.microsoft.com/office/drawing/2014/main" xmlns="" id="{B480EC99-77CC-49AF-94A3-580A31902CAE}"/>
              </a:ext>
            </a:extLst>
          </p:cNvPr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146050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 hidden="1">
            <a:extLst>
              <a:ext uri="{FF2B5EF4-FFF2-40B4-BE49-F238E27FC236}">
                <a16:creationId xmlns:a16="http://schemas.microsoft.com/office/drawing/2014/main" xmlns="" id="{63AD61CF-3E84-496A-91BA-39CC0D5A96EA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158750" cy="119063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cs-CZ" altLang="cs-CZ" sz="1400"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74369" y="195486"/>
            <a:ext cx="698658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213668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cs-CZ" altLang="cs-CZ" kern="0" dirty="0" smtClean="0"/>
              <a:t>Zavedení této metody v </a:t>
            </a:r>
            <a:r>
              <a:rPr lang="cs-CZ" altLang="cs-CZ" kern="0" dirty="0" err="1" smtClean="0"/>
              <a:t>ArcelorMittal</a:t>
            </a:r>
            <a:r>
              <a:rPr lang="cs-CZ" altLang="cs-CZ" kern="0" dirty="0" smtClean="0"/>
              <a:t> Ostrava a.s.</a:t>
            </a:r>
            <a:endParaRPr lang="en-US" altLang="cs-CZ" kern="0" dirty="0" smtClean="0"/>
          </a:p>
        </p:txBody>
      </p:sp>
      <p:sp>
        <p:nvSpPr>
          <p:cNvPr id="9" name="TextovéPole 21"/>
          <p:cNvSpPr txBox="1">
            <a:spLocks noChangeArrowheads="1"/>
          </p:cNvSpPr>
          <p:nvPr/>
        </p:nvSpPr>
        <p:spPr bwMode="auto">
          <a:xfrm>
            <a:off x="251520" y="915566"/>
            <a:ext cx="8339137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Požadavek AM ST 014</a:t>
            </a:r>
          </a:p>
          <a:p>
            <a:pPr>
              <a:buFont typeface="Wingdings" pitchFamily="2" charset="2"/>
              <a:buChar char="Ø"/>
            </a:pPr>
            <a:endParaRPr lang="cs-CZ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Smrtelný pracovní úraz externího dodavatele na Z13 – Ocelárna ze 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dne 7. 3. 2012 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– jedno z opatření uvedeno 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>
              <a:buClr>
                <a:schemeClr val="tx2"/>
              </a:buClr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následující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cs-CZ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cs-CZ" altLang="cs-CZ" sz="1400" i="1" dirty="0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„Změnit DNA zaměstnanců a subdodavatelů využitím LMRA – Last </a:t>
            </a:r>
            <a:r>
              <a:rPr lang="cs-CZ" altLang="cs-CZ" sz="1400" i="1" dirty="0" err="1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Minute</a:t>
            </a:r>
            <a:r>
              <a:rPr lang="cs-CZ" altLang="cs-CZ" sz="1400" i="1" dirty="0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cs-CZ" altLang="cs-CZ" sz="1400" i="1" dirty="0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Risk </a:t>
            </a:r>
            <a:r>
              <a:rPr lang="cs-CZ" altLang="cs-CZ" sz="1400" i="1" dirty="0" err="1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cs-CZ" altLang="cs-CZ" sz="1400" i="1" dirty="0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l-PL" altLang="cs-CZ" sz="1400" i="1" dirty="0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Realizovat pilotní aplikaci na Vysokých pecích se   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pl-PL" altLang="cs-CZ" sz="1400" i="1" dirty="0">
                <a:solidFill>
                  <a:srgbClr val="1232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společností Mrozek.”</a:t>
            </a:r>
            <a:endParaRPr lang="en-US" altLang="cs-CZ" sz="1400" i="1" dirty="0">
              <a:solidFill>
                <a:srgbClr val="12326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Provedena fáze </a:t>
            </a:r>
            <a:r>
              <a:rPr lang="cs-CZ" altLang="cs-CZ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odzkušování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→ </a:t>
            </a:r>
            <a:r>
              <a:rPr lang="cs-CZ" altLang="cs-CZ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Mrozek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a.s., </a:t>
            </a:r>
            <a:r>
              <a:rPr lang="cs-CZ" altLang="cs-CZ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Harsco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, Ocelárna, Vysoké 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pece, Koksovna</a:t>
            </a:r>
            <a:endParaRPr lang="cs-CZ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Zavedeno do aktů řízení → Zakotve</a:t>
            </a:r>
            <a:r>
              <a:rPr lang="cs-CZ" altLang="cs-CZ" sz="1400" i="1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 v organizační směrnici 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bezpečnosti práce </a:t>
            </a:r>
          </a:p>
          <a:p>
            <a:pPr marL="715963" lvl="1" indent="0">
              <a:buClr>
                <a:schemeClr val="tx2"/>
              </a:buClr>
            </a:pPr>
            <a:r>
              <a:rPr lang="cs-CZ" altLang="cs-CZ" sz="1400" i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altLang="cs-CZ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N-0.121 </a:t>
            </a:r>
            <a:r>
              <a:rPr lang="cs-CZ" altLang="cs-CZ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– Bezpečnost </a:t>
            </a:r>
            <a:r>
              <a:rPr lang="cs-CZ" altLang="cs-CZ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ochrana </a:t>
            </a:r>
            <a:r>
              <a:rPr lang="cs-CZ" altLang="cs-CZ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zdraví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, bod 2.7 – Analýza rizik na poslední chvíli 	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	        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aktuální </a:t>
            </a: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verze na</a:t>
            </a:r>
            <a:r>
              <a:rPr lang="cs-CZ" alt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altLang="cs-CZ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9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</a:t>
            </a:r>
            <a:r>
              <a:rPr lang="cs-CZ" altLang="cs-CZ" sz="9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://</a:t>
            </a:r>
            <a:r>
              <a:rPr lang="cs-CZ" altLang="cs-CZ" sz="9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ostrava.arcelormittal.com/o-spolecnosti/materialy-bozp-pro-externi-zhotovitele-sluzeb.aspx</a:t>
            </a:r>
            <a:endParaRPr lang="cs-CZ" altLang="cs-CZ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altLang="cs-CZ" sz="11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altLang="cs-CZ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BF5A5C-0D6A-411E-8A0A-5878EE09DE96}" type="slidenum">
              <a:rPr lang="en-GB" altLang="cs-CZ" smtClean="0"/>
              <a:pPr>
                <a:defRPr/>
              </a:pPr>
              <a:t>20</a:t>
            </a:fld>
            <a:endParaRPr lang="en-GB" alt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296863"/>
          </a:xfrm>
        </p:spPr>
        <p:txBody>
          <a:bodyPr/>
          <a:lstStyle/>
          <a:p>
            <a:r>
              <a:rPr lang="cs-CZ" altLang="cs-CZ" sz="2400" smtClean="0"/>
              <a:t>Vzorové situace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20688" y="1119188"/>
            <a:ext cx="8199437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Zamyslete se předtím, než začněte pracovat! </a:t>
            </a: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Práci nezačínejte, pokud se nepřesvědčíte o vlastní bezpečnosti!</a:t>
            </a: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Situace č. 1: 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Proveďte analýzu rizik na poslední chvíli, týkající se vaše práce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každou otázku zní odpověď ANO</a:t>
            </a:r>
            <a:endParaRPr lang="cs-CZ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Můžete se pustit do práce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Situace č. 2: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Proveďte analýzu rizik na poslední chvíli, týkající se vaše práce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jednu nebo více otázek zní odpověď NE</a:t>
            </a:r>
            <a:endParaRPr lang="cs-CZ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Práci nezačínejte a hledejte řešení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nenaleznete sami řešení, promluvte si s přímým nadřízeným /bezpečnostním technikem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každou otázku zní odpověď ANO</a:t>
            </a:r>
            <a:endParaRPr lang="cs-CZ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Můžete se pustit do práce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403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dnadpis 2">
            <a:extLst>
              <a:ext uri="{FF2B5EF4-FFF2-40B4-BE49-F238E27FC236}">
                <a16:creationId xmlns:a16="http://schemas.microsoft.com/office/drawing/2014/main" xmlns="" id="{0AF5A8C6-BA3B-43FE-8A45-F740C1A43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3723878"/>
            <a:ext cx="5832647" cy="360040"/>
          </a:xfrm>
        </p:spPr>
        <p:txBody>
          <a:bodyPr/>
          <a:lstStyle/>
          <a:p>
            <a:pPr>
              <a:defRPr/>
            </a:pPr>
            <a:r>
              <a:rPr lang="cs-CZ" altLang="cs-CZ" sz="2400" b="1" dirty="0" smtClean="0"/>
              <a:t> 2019</a:t>
            </a:r>
            <a:endParaRPr lang="en-GB" altLang="cs-CZ" sz="2400" b="1" dirty="0"/>
          </a:p>
        </p:txBody>
      </p:sp>
      <p:sp>
        <p:nvSpPr>
          <p:cNvPr id="6147" name="Obdélník 3">
            <a:extLst>
              <a:ext uri="{FF2B5EF4-FFF2-40B4-BE49-F238E27FC236}">
                <a16:creationId xmlns:a16="http://schemas.microsoft.com/office/drawing/2014/main" xmlns="" id="{76138B09-8989-4D52-87A4-52033DF1E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23678"/>
            <a:ext cx="864096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4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Děkujeme Vám za pozornost! </a:t>
            </a:r>
            <a:endParaRPr lang="en-US" altLang="cs-CZ" sz="4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2" b="10255"/>
          <a:stretch/>
        </p:blipFill>
        <p:spPr>
          <a:xfrm rot="20878128">
            <a:off x="6279853" y="3462780"/>
            <a:ext cx="2511457" cy="124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6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3">
            <a:extLst>
              <a:ext uri="{FF2B5EF4-FFF2-40B4-BE49-F238E27FC236}">
                <a16:creationId xmlns:a16="http://schemas.microsoft.com/office/drawing/2014/main" xmlns="" id="{DDB32EA3-ACFC-4141-AEB1-3EA142C8FDB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977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70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42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14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86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58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30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AC7290C-873C-4A2C-80F2-2754F34F89D5}" type="slidenum">
              <a:rPr lang="en-GB" altLang="cs-CZ" sz="10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GB" altLang="cs-CZ" sz="10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79425" y="341313"/>
            <a:ext cx="8234363" cy="495300"/>
          </a:xfrm>
        </p:spPr>
        <p:txBody>
          <a:bodyPr/>
          <a:lstStyle/>
          <a:p>
            <a:pPr eaLnBrk="1" hangingPunct="1"/>
            <a:r>
              <a:rPr lang="fr-FR" altLang="cs-CZ" dirty="0" smtClean="0"/>
              <a:t>Anal</a:t>
            </a:r>
            <a:r>
              <a:rPr lang="cs-CZ" altLang="cs-CZ" dirty="0" err="1" smtClean="0"/>
              <a:t>ýza</a:t>
            </a:r>
            <a:r>
              <a:rPr lang="cs-CZ" altLang="cs-CZ" dirty="0" smtClean="0"/>
              <a:t> rizik na poslední chvíli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31788" y="1125538"/>
            <a:ext cx="83820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Účel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Práci nezačínejte, aniž byste nestanovili rizika a nezavedli případné preventivní opatření</a:t>
            </a:r>
            <a:r>
              <a:rPr lang="cs-CZ" sz="1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defRPr/>
            </a:pP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 musím používat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tuto metodu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Vždy před zahájením nerutinních prací, pro které neexistuje již standardně zpracovaná analýza rizik, např. před zahájením stavebních, montážních a udržovacích prácí, anebo při nestandardních pracovních postupech.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cs-CZ" sz="1400" b="1" kern="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Kdo</a:t>
            </a: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Zaměstnanci, kteří budou práci provádět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Máte pochybnosti? </a:t>
            </a:r>
          </a:p>
          <a:p>
            <a:pPr marL="739775" lvl="1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Spojte se se svým přímým nadřízeným nebo bezpečnostním </a:t>
            </a:r>
            <a:r>
              <a:rPr lang="cs-CZ" sz="1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technikem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Nezačínejte práci, dokud nebudou přijata preventivní opatření! 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nl-BE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endParaRPr lang="nl-BE" sz="12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384175" y="368300"/>
            <a:ext cx="8234363" cy="495300"/>
          </a:xfrm>
        </p:spPr>
        <p:txBody>
          <a:bodyPr/>
          <a:lstStyle/>
          <a:p>
            <a:pPr eaLnBrk="1" hangingPunct="1"/>
            <a:r>
              <a:rPr lang="fr-FR" altLang="cs-CZ" dirty="0" smtClean="0"/>
              <a:t>Anal</a:t>
            </a:r>
            <a:r>
              <a:rPr lang="cs-CZ" altLang="cs-CZ" dirty="0" err="1" smtClean="0"/>
              <a:t>ýza</a:t>
            </a:r>
            <a:r>
              <a:rPr lang="cs-CZ" altLang="cs-CZ" dirty="0" smtClean="0"/>
              <a:t> rizik na poslední chvíli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383007" y="987574"/>
            <a:ext cx="8199438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 zahájením práce vyčkejte cca 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minut</a:t>
            </a: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cs-CZ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chvilku se zastavte a rozhlédněte se: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Směrem nahoru.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Směrem dolů.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Kolem sebe.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přístupové cesty v pořádku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nářadí v pořádku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vše týkající se práce v pořádku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osvětlení v pořádku?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7650" indent="-24765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Položte si následující otázky: 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bych si mohl ublížit?</a:t>
            </a: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bych mohl zranit ostatní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Používám předepsané OOPP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42925" lvl="1" indent="-293688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 k této práci dostatečně kompetentní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530850" y="1125538"/>
            <a:ext cx="468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CH" altLang="cs-CZ" sz="1800">
                <a:solidFill>
                  <a:schemeClr val="bg1"/>
                </a:solidFill>
              </a:rPr>
              <a:t>(</a:t>
            </a:r>
            <a:r>
              <a:rPr lang="cs-CZ" altLang="cs-CZ" sz="1800">
                <a:solidFill>
                  <a:schemeClr val="bg1"/>
                </a:solidFill>
              </a:rPr>
              <a:t>2</a:t>
            </a:r>
            <a:r>
              <a:rPr lang="fr-CH" altLang="cs-CZ" sz="1800">
                <a:solidFill>
                  <a:schemeClr val="bg1"/>
                </a:solidFill>
              </a:rPr>
              <a:t>)</a:t>
            </a:r>
            <a:endParaRPr lang="en-US" altLang="cs-CZ" sz="1800">
              <a:solidFill>
                <a:schemeClr val="bg1"/>
              </a:solidFill>
            </a:endParaRPr>
          </a:p>
        </p:txBody>
      </p:sp>
      <p:sp>
        <p:nvSpPr>
          <p:cNvPr id="8" name="Rectangle 23"/>
          <p:cNvSpPr>
            <a:spLocks noGrp="1" noChangeArrowheads="1"/>
          </p:cNvSpPr>
          <p:nvPr>
            <p:ph type="title"/>
          </p:nvPr>
        </p:nvSpPr>
        <p:spPr>
          <a:xfrm>
            <a:off x="438150" y="473075"/>
            <a:ext cx="8234363" cy="3317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Proces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90538" y="1147763"/>
            <a:ext cx="8242300" cy="33855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PŘED ZAHÁJENÍM PRÁCE VYČKEJTE 2 MINUTY</a:t>
            </a:r>
            <a:endParaRPr lang="cs-CZ" alt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89957" y="1789740"/>
            <a:ext cx="8242300" cy="33855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HOVOŘTE S KOLEGY O PRÁCI A ZAMYSLETE SE NAD MOŽNÝMI RIZIKY</a:t>
            </a:r>
            <a:endParaRPr lang="cs-CZ" alt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95513" y="2407391"/>
            <a:ext cx="8242300" cy="584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ZODPOVĚZTE OTÁZKY A OZNAČTE SPRÁVNOU ODPOVĚĎ TÝKAJÍCÍ SE PRÁCE. POKUD BUDOU VŠECHNY ODPOVĚDI ANO: „START”, POKUD BUDE JEDNA NEBO VÍCE ODPOVĚDÍ NE: „STOP”</a:t>
            </a:r>
            <a:endParaRPr lang="cs-CZ" alt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77257" y="3265730"/>
            <a:ext cx="8278813" cy="33855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POKUD SE „STOP” TÝKÁ MOŽNOSTI NĚCO ZMĚNIT, SITUACI ZMĚŇTE A POTÉ „START”</a:t>
            </a:r>
            <a:endParaRPr lang="en-GB" altLang="cs-C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81013" y="3846572"/>
            <a:ext cx="8242300" cy="584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600" b="1">
                <a:latin typeface="Calibri" panose="020F0502020204030204" pitchFamily="34" charset="0"/>
                <a:cs typeface="Calibri" panose="020F0502020204030204" pitchFamily="34" charset="0"/>
              </a:rPr>
              <a:t>POKUD NEMÁTE PROSTŘEDKY NEBO NÁPADY, JAK PROVÉST ZMĚNU SITUACE, PROJEDNEJTE TUTO ZÁLEŽITOST S SVÝM NADŘÍZENÝM / BEZPEČNOSTNÍM TECHNIKEM </a:t>
            </a:r>
            <a:endParaRPr lang="en-GB" altLang="cs-CZ" sz="16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4215319" y="1553256"/>
            <a:ext cx="787400" cy="190500"/>
          </a:xfrm>
          <a:prstGeom prst="downArrow">
            <a:avLst>
              <a:gd name="adj1" fmla="val 50000"/>
              <a:gd name="adj2" fmla="val 77500"/>
            </a:avLst>
          </a:prstGeom>
          <a:solidFill>
            <a:srgbClr val="12326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 sz="1800"/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4232275" y="2169047"/>
            <a:ext cx="787400" cy="190500"/>
          </a:xfrm>
          <a:prstGeom prst="downArrow">
            <a:avLst>
              <a:gd name="adj1" fmla="val 50000"/>
              <a:gd name="adj2" fmla="val 77500"/>
            </a:avLst>
          </a:prstGeom>
          <a:solidFill>
            <a:srgbClr val="12326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 sz="1800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4239578" y="3033698"/>
            <a:ext cx="787400" cy="190500"/>
          </a:xfrm>
          <a:prstGeom prst="downArrow">
            <a:avLst>
              <a:gd name="adj1" fmla="val 50000"/>
              <a:gd name="adj2" fmla="val 77500"/>
            </a:avLst>
          </a:prstGeom>
          <a:solidFill>
            <a:srgbClr val="12326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 sz="1800"/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4239578" y="3622374"/>
            <a:ext cx="787400" cy="190500"/>
          </a:xfrm>
          <a:prstGeom prst="downArrow">
            <a:avLst>
              <a:gd name="adj1" fmla="val 50000"/>
              <a:gd name="adj2" fmla="val 77500"/>
            </a:avLst>
          </a:prstGeom>
          <a:solidFill>
            <a:srgbClr val="12326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 sz="1800"/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4161631" y="4483135"/>
            <a:ext cx="787400" cy="190500"/>
          </a:xfrm>
          <a:prstGeom prst="downArrow">
            <a:avLst>
              <a:gd name="adj1" fmla="val 50000"/>
              <a:gd name="adj2" fmla="val 77500"/>
            </a:avLst>
          </a:prstGeom>
          <a:solidFill>
            <a:srgbClr val="12326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 sz="180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61382" y="4698129"/>
            <a:ext cx="8270875" cy="33855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600" b="1">
                <a:latin typeface="Calibri" panose="020F0502020204030204" pitchFamily="34" charset="0"/>
                <a:cs typeface="Calibri" panose="020F0502020204030204" pitchFamily="34" charset="0"/>
              </a:rPr>
              <a:t>POKUD BUDOU VŠECHNY ODPOVĚDI ANO,… ZAČNĚTE</a:t>
            </a:r>
            <a:endParaRPr lang="cs-CZ" altLang="cs-CZ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119937" cy="43656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Dotazník</a:t>
            </a: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572000" y="1203598"/>
            <a:ext cx="3678238" cy="569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ÉMATA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OOPP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Pracovní instrukce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Manipulace s břemeny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Odpojení a zajištění agregátů - izolace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Pohyb - Pády / Zakopnutí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Práce ve výšce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Komunikace s ostatními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Doprava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Nebezpečí požáru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Školení a lidské zdroje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Pracovní prostředí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Pocit bezpečí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59031"/>
            <a:ext cx="3355710" cy="414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9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pic>
        <p:nvPicPr>
          <p:cNvPr id="12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8349"/>
            <a:ext cx="3456748" cy="491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937378" y="1220081"/>
            <a:ext cx="355478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Úkol, který se má provádět</a:t>
            </a:r>
            <a:endParaRPr lang="nl-BE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946155" y="1648899"/>
            <a:ext cx="372462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Jména zpracovatele a zaměstnanců</a:t>
            </a:r>
            <a:endParaRPr lang="nl-BE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937378" y="2506535"/>
            <a:ext cx="4013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Pole pro záporné odpovědi NE.</a:t>
            </a:r>
            <a:endParaRPr lang="nl-BE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946155" y="4227934"/>
            <a:ext cx="27333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Jaké největší riziko hrozí?</a:t>
            </a:r>
            <a:endParaRPr lang="nl-BE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937378" y="2077717"/>
            <a:ext cx="37912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Pole pro kladné odpovědi ANO.</a:t>
            </a: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 flipH="1">
            <a:off x="2915816" y="4381821"/>
            <a:ext cx="2098716" cy="1538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937378" y="791263"/>
            <a:ext cx="1579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nl-BE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cs-CZ" altLang="cs-CZ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tum</a:t>
            </a:r>
            <a:endParaRPr lang="nl-BE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 flipH="1" flipV="1">
            <a:off x="3347863" y="315939"/>
            <a:ext cx="1666674" cy="6123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2339751" y="456129"/>
            <a:ext cx="2674784" cy="8891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 flipH="1" flipV="1">
            <a:off x="1619672" y="883597"/>
            <a:ext cx="3394862" cy="9198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 flipV="1">
            <a:off x="1619671" y="1572836"/>
            <a:ext cx="3394862" cy="6580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 flipH="1" flipV="1">
            <a:off x="2339751" y="2583527"/>
            <a:ext cx="2674781" cy="49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4946155" y="3579614"/>
            <a:ext cx="3471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Bylo přijato opatření, aby se přešlo od „NE“ k „ANO“?</a:t>
            </a:r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auto">
          <a:xfrm flipH="1" flipV="1">
            <a:off x="3059832" y="3311213"/>
            <a:ext cx="1935659" cy="3964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 flipV="1">
            <a:off x="1979711" y="2140491"/>
            <a:ext cx="3015781" cy="5173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400"/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4946156" y="2935353"/>
            <a:ext cx="40046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ct val="50000"/>
              </a:spcBef>
              <a:buClr>
                <a:srgbClr val="12326E"/>
              </a:buClr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Pole NETÝKÁ SE, v případě, že s tímto rizikem nepřijdu do kontaktu..</a:t>
            </a:r>
            <a:endParaRPr lang="nl-BE" alt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6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296863"/>
          </a:xfrm>
        </p:spPr>
        <p:txBody>
          <a:bodyPr/>
          <a:lstStyle/>
          <a:p>
            <a:r>
              <a:rPr lang="cs-CZ" altLang="cs-CZ" dirty="0" smtClean="0"/>
              <a:t>Kategorie</a:t>
            </a:r>
            <a:r>
              <a:rPr lang="cs-CZ" altLang="cs-CZ" b="1" dirty="0" smtClean="0"/>
              <a:t>: </a:t>
            </a:r>
            <a:r>
              <a:rPr lang="cs-CZ" altLang="cs-CZ" dirty="0" smtClean="0"/>
              <a:t>OOPP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47675" y="1260475"/>
            <a:ext cx="8199438" cy="51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Mám já a mí kolegové nezbytné OOPP pro provedení práce?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norma OOPP: pracovní oděv, přilba, brýle, pracovní obuv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Arial" panose="020B0604020202020204" pitchFamily="34" charset="0"/>
              <a:buChar char="•"/>
              <a:defRPr/>
            </a:pP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08025" lvl="1" indent="-3048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OOPP:</a:t>
            </a:r>
            <a:endParaRPr lang="fr-FR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5863" lvl="2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Prach/kouř: maska/polomaska s filtrem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5863" lvl="2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Obrábění: respirátor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5863" lvl="2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Nebezpečné UV: brýle pro svářeče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5863" lvl="2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Hluk &gt; 85 dB: ochrana sluchu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5863" lvl="2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Nebezpečí poranění rukou (pořezání, poškrábání, ...): rukavice</a:t>
            </a: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5863" lvl="2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Práce v prostorách, kde se pohybují dopravní prostředky: výstražná vesta, pracovní oděv s reflexními pruhy </a:t>
            </a:r>
            <a: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xmlns="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38150" y="549275"/>
            <a:ext cx="8234363" cy="296863"/>
          </a:xfrm>
        </p:spPr>
        <p:txBody>
          <a:bodyPr/>
          <a:lstStyle/>
          <a:p>
            <a:r>
              <a:rPr lang="cs-CZ" altLang="cs-CZ" dirty="0" smtClean="0"/>
              <a:t>Kategorie: Pracovní instrukce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34975" y="1547813"/>
            <a:ext cx="8199438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Vím, jak vykonávat práci bezpečně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Existuje bezpečný pracovní postup (psaný/ústní forma)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endParaRPr lang="fr-FR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Char char="Ø"/>
              <a:defRPr/>
            </a:pPr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tento pracovní postup naprosto použitelný</a:t>
            </a:r>
            <a:r>
              <a:rPr lang="fr-FR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endParaRPr lang="nl-B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326E"/>
              </a:buClr>
              <a:buFont typeface="Wingdings" pitchFamily="2" charset="2"/>
              <a:buNone/>
              <a:defRPr/>
            </a:pPr>
            <a:r>
              <a:rPr lang="nl-BE" sz="1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532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wa885fp_U.7LL2bLsBkwQ"/>
</p:tagLst>
</file>

<file path=ppt/theme/theme1.xml><?xml version="1.0" encoding="utf-8"?>
<a:theme xmlns:a="http://schemas.openxmlformats.org/drawingml/2006/main" name="AM_Template8_new_1">
  <a:themeElements>
    <a:clrScheme name="Custom 1">
      <a:dk1>
        <a:srgbClr val="696969"/>
      </a:dk1>
      <a:lt1>
        <a:srgbClr val="FFFFFF"/>
      </a:lt1>
      <a:dk2>
        <a:srgbClr val="FF3700"/>
      </a:dk2>
      <a:lt2>
        <a:srgbClr val="BAC48C"/>
      </a:lt2>
      <a:accent1>
        <a:srgbClr val="DCD4C2"/>
      </a:accent1>
      <a:accent2>
        <a:srgbClr val="C5BCA4"/>
      </a:accent2>
      <a:accent3>
        <a:srgbClr val="FFFFFF"/>
      </a:accent3>
      <a:accent4>
        <a:srgbClr val="595959"/>
      </a:accent4>
      <a:accent5>
        <a:srgbClr val="EBE6DD"/>
      </a:accent5>
      <a:accent6>
        <a:srgbClr val="B2AA94"/>
      </a:accent6>
      <a:hlink>
        <a:srgbClr val="8B819E"/>
      </a:hlink>
      <a:folHlink>
        <a:srgbClr val="9DB1C9"/>
      </a:folHlink>
    </a:clrScheme>
    <a:fontScheme name="AM_Template8_new_1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AM_Template8_new_1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696969"/>
    </a:dk1>
    <a:lt1>
      <a:srgbClr val="FFFFFF"/>
    </a:lt1>
    <a:dk2>
      <a:srgbClr val="FF3700"/>
    </a:dk2>
    <a:lt2>
      <a:srgbClr val="BAC48C"/>
    </a:lt2>
    <a:accent1>
      <a:srgbClr val="DCD4C2"/>
    </a:accent1>
    <a:accent2>
      <a:srgbClr val="C5BCA4"/>
    </a:accent2>
    <a:accent3>
      <a:srgbClr val="FFFFFF"/>
    </a:accent3>
    <a:accent4>
      <a:srgbClr val="595959"/>
    </a:accent4>
    <a:accent5>
      <a:srgbClr val="EBE6DD"/>
    </a:accent5>
    <a:accent6>
      <a:srgbClr val="B2AA94"/>
    </a:accent6>
    <a:hlink>
      <a:srgbClr val="8B819E"/>
    </a:hlink>
    <a:folHlink>
      <a:srgbClr val="9DB1C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12679</TotalTime>
  <Words>1163</Words>
  <Application>Microsoft Office PowerPoint</Application>
  <PresentationFormat>Předvádění na obrazovce (16:9)</PresentationFormat>
  <Paragraphs>225</Paragraphs>
  <Slides>21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MS PGothic</vt:lpstr>
      <vt:lpstr>Arial</vt:lpstr>
      <vt:lpstr>Calibri</vt:lpstr>
      <vt:lpstr>Calibri Light</vt:lpstr>
      <vt:lpstr>Wingdings</vt:lpstr>
      <vt:lpstr>AM_Template8_new_1</vt:lpstr>
      <vt:lpstr>Prezentace aplikace PowerPoint</vt:lpstr>
      <vt:lpstr>Prezentace aplikace PowerPoint</vt:lpstr>
      <vt:lpstr>Analýza rizik na poslední chvíli</vt:lpstr>
      <vt:lpstr>Analýza rizik na poslední chvíli</vt:lpstr>
      <vt:lpstr>Proces</vt:lpstr>
      <vt:lpstr>Dotazník</vt:lpstr>
      <vt:lpstr>Prezentace aplikace PowerPoint</vt:lpstr>
      <vt:lpstr>Kategorie: OOPP</vt:lpstr>
      <vt:lpstr>Kategorie: Pracovní instrukce</vt:lpstr>
      <vt:lpstr>Kategorie: Manipulace s břemeny</vt:lpstr>
      <vt:lpstr>Kategorie: Odpojení a zajištění agregátů - izolace</vt:lpstr>
      <vt:lpstr>Kategorie: Pohyb – Pády / Zakopnutí</vt:lpstr>
      <vt:lpstr>Kategorie: Práce ve výšce</vt:lpstr>
      <vt:lpstr>Kategorie: Komunikace s ostatními</vt:lpstr>
      <vt:lpstr>Kategorie: Doprava</vt:lpstr>
      <vt:lpstr>Kategorie: Nebezpečí požáru</vt:lpstr>
      <vt:lpstr>Kategorie: Školení a lidské zdroje</vt:lpstr>
      <vt:lpstr>Kategorie: Pracovní prostředí</vt:lpstr>
      <vt:lpstr>Kategorie: Pocit bezpečí</vt:lpstr>
      <vt:lpstr>Vzorové situace</vt:lpstr>
      <vt:lpstr>Prezentace aplikace PowerPoint</vt:lpstr>
    </vt:vector>
  </TitlesOfParts>
  <Company>ArcelorMittal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Gregor, Petr</dc:creator>
  <cp:lastModifiedBy>Bohmova, Ingrid</cp:lastModifiedBy>
  <cp:revision>1788</cp:revision>
  <cp:lastPrinted>2017-10-23T10:27:43Z</cp:lastPrinted>
  <dcterms:created xsi:type="dcterms:W3CDTF">2017-03-20T06:31:50Z</dcterms:created>
  <dcterms:modified xsi:type="dcterms:W3CDTF">2019-08-07T05:34:04Z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000800663a0000000000010262500207e5000400038000</vt:lpwstr>
  </property>
</Properties>
</file>