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9" r:id="rId3"/>
    <p:sldId id="819" r:id="rId4"/>
    <p:sldId id="313" r:id="rId5"/>
    <p:sldId id="820" r:id="rId6"/>
    <p:sldId id="821" r:id="rId7"/>
    <p:sldId id="823" r:id="rId8"/>
    <p:sldId id="824" r:id="rId9"/>
  </p:sldIdLst>
  <p:sldSz cx="9144000" cy="5143500" type="screen16x9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326E"/>
    <a:srgbClr val="000000"/>
    <a:srgbClr val="008000"/>
    <a:srgbClr val="213668"/>
    <a:srgbClr val="B7BDBD"/>
    <a:srgbClr val="FF6600"/>
    <a:srgbClr val="006600"/>
    <a:srgbClr val="FF6060"/>
    <a:srgbClr val="FFFFCC"/>
    <a:srgbClr val="49BB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19" autoAdjust="0"/>
    <p:restoredTop sz="95550" autoAdjust="0"/>
  </p:normalViewPr>
  <p:slideViewPr>
    <p:cSldViewPr>
      <p:cViewPr varScale="1">
        <p:scale>
          <a:sx n="150" d="100"/>
          <a:sy n="150" d="100"/>
        </p:scale>
        <p:origin x="366" y="126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994FAD03-34C6-4889-BB2F-F713D0D8EC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768B429-ADF1-41F4-9A32-365AD306753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2F6D1E9-B7EB-4B82-83C5-643DE2F0DDDD}" type="datetimeFigureOut">
              <a:rPr lang="cs-CZ"/>
              <a:pPr>
                <a:defRPr/>
              </a:pPr>
              <a:t>15.06.2020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5A426620-F10D-4A87-8132-4BACBFDDD4C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5CDE8564-5EED-4F87-846A-9573CD4332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E3AE6DC-B462-4849-BC9D-FD290566DE6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A25A846-6BCD-4EB3-9EA7-897525B1B64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E76E859-C01B-46CB-9FF1-BB333CFD7F2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106744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3B77D65A-69F3-4B1D-86A2-29DF1E181FC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6FAA53E7-44D6-40BC-9608-B4FED33FA0FF}" type="slidenum">
              <a:rPr lang="en-GB" altLang="cs-CZ">
                <a:latin typeface="Arial" panose="020B0604020202020204" pitchFamily="34" charset="0"/>
                <a:cs typeface="Arial" panose="020B0604020202020204" pitchFamily="34" charset="0"/>
              </a:rPr>
              <a:pPr algn="r">
                <a:spcBef>
                  <a:spcPct val="0"/>
                </a:spcBef>
              </a:pPr>
              <a:t>4</a:t>
            </a:fld>
            <a:endParaRPr lang="en-GB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BC3144C9-E345-4C0B-B69F-FF2D1D65A7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65435C5B-24EC-43FC-867D-96AED34F8F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49826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3B77D65A-69F3-4B1D-86A2-29DF1E181FC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6FAA53E7-44D6-40BC-9608-B4FED33FA0FF}" type="slidenum">
              <a:rPr lang="en-GB" altLang="cs-CZ">
                <a:latin typeface="Arial" panose="020B0604020202020204" pitchFamily="34" charset="0"/>
                <a:cs typeface="Arial" panose="020B0604020202020204" pitchFamily="34" charset="0"/>
              </a:rPr>
              <a:pPr algn="r">
                <a:spcBef>
                  <a:spcPct val="0"/>
                </a:spcBef>
              </a:pPr>
              <a:t>5</a:t>
            </a:fld>
            <a:endParaRPr lang="en-GB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BC3144C9-E345-4C0B-B69F-FF2D1D65A7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65435C5B-24EC-43FC-867D-96AED34F8F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33908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3B77D65A-69F3-4B1D-86A2-29DF1E181FC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6FAA53E7-44D6-40BC-9608-B4FED33FA0FF}" type="slidenum">
              <a:rPr lang="en-GB" altLang="cs-CZ">
                <a:latin typeface="Arial" panose="020B0604020202020204" pitchFamily="34" charset="0"/>
                <a:cs typeface="Arial" panose="020B0604020202020204" pitchFamily="34" charset="0"/>
              </a:rPr>
              <a:pPr algn="r">
                <a:spcBef>
                  <a:spcPct val="0"/>
                </a:spcBef>
              </a:pPr>
              <a:t>6</a:t>
            </a:fld>
            <a:endParaRPr lang="en-GB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BC3144C9-E345-4C0B-B69F-FF2D1D65A7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65435C5B-24EC-43FC-867D-96AED34F8F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1881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3B77D65A-69F3-4B1D-86A2-29DF1E181FC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6FAA53E7-44D6-40BC-9608-B4FED33FA0FF}" type="slidenum">
              <a:rPr lang="en-GB" altLang="cs-CZ">
                <a:latin typeface="Arial" panose="020B0604020202020204" pitchFamily="34" charset="0"/>
                <a:cs typeface="Arial" panose="020B0604020202020204" pitchFamily="34" charset="0"/>
              </a:rPr>
              <a:pPr algn="r">
                <a:spcBef>
                  <a:spcPct val="0"/>
                </a:spcBef>
              </a:pPr>
              <a:t>7</a:t>
            </a:fld>
            <a:endParaRPr lang="en-GB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BC3144C9-E345-4C0B-B69F-FF2D1D65A7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65435C5B-24EC-43FC-867D-96AED34F8F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81040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7A7A7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C1227B23-9944-4942-A965-9A51B075EF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4" name="Obrázek 6">
            <a:extLst>
              <a:ext uri="{FF2B5EF4-FFF2-40B4-BE49-F238E27FC236}">
                <a16:creationId xmlns:a16="http://schemas.microsoft.com/office/drawing/2014/main" id="{0B21DA65-8B08-4B8D-AC45-A4BDDB1B071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8" y="1193800"/>
            <a:ext cx="9144988" cy="394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123729" y="3082079"/>
            <a:ext cx="5400600" cy="236934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  <p:sp>
        <p:nvSpPr>
          <p:cNvPr id="5142" name="Rectangle 22"/>
          <p:cNvSpPr>
            <a:spLocks noGrp="1" noChangeArrowheads="1"/>
          </p:cNvSpPr>
          <p:nvPr>
            <p:ph type="ctrTitle"/>
          </p:nvPr>
        </p:nvSpPr>
        <p:spPr>
          <a:xfrm>
            <a:off x="2123728" y="2067694"/>
            <a:ext cx="5400601" cy="865137"/>
          </a:xfrm>
        </p:spPr>
        <p:txBody>
          <a:bodyPr anchor="t"/>
          <a:lstStyle>
            <a:lvl1pPr>
              <a:defRPr sz="2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cs-CZ" dirty="0"/>
              <a:t>Kliknutím lze upravit styl.</a:t>
            </a:r>
            <a:endParaRPr lang="en-GB" dirty="0"/>
          </a:p>
        </p:txBody>
      </p:sp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EC703291-C1BD-4EB7-A935-414D0D92F9B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41326" y="264468"/>
            <a:ext cx="590634" cy="784870"/>
          </a:xfrm>
          <a:prstGeom prst="rect">
            <a:avLst/>
          </a:prstGeom>
        </p:spPr>
      </p:pic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449E8B33-6490-4AB4-A2C7-98E17C50FCDE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41326" y="4105011"/>
            <a:ext cx="614299" cy="749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30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151" y="472245"/>
            <a:ext cx="8234363" cy="5941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9738" y="1339798"/>
            <a:ext cx="8235950" cy="30861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E775915-CC21-4432-906C-8D5FCEA0192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B545A-94B8-4B9C-9624-4C95C1B39555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985106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6700" y="411956"/>
            <a:ext cx="2058988" cy="41445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8150" y="411956"/>
            <a:ext cx="6026150" cy="414456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58243E2-BA60-4C20-9615-8760D85FEC3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084DE-10DA-4CFC-B3A1-F2A502B6547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525706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34363" cy="306090"/>
          </a:xfrm>
        </p:spPr>
        <p:txBody>
          <a:bodyPr/>
          <a:lstStyle>
            <a:lvl1pPr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738" y="1289558"/>
            <a:ext cx="8235950" cy="30861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E894759-042A-4527-A96A-01A5102C929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7524750" y="4875213"/>
            <a:ext cx="1549400" cy="14446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82BF5A5C-0D6A-411E-8A0A-5878EE09DE96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211471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D4BB089-7083-4ABC-949C-5E06E1822F0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1655D-1DD5-45A3-A414-43364F3D7E8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341915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151" y="482293"/>
            <a:ext cx="8234363" cy="59412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9739" y="1249366"/>
            <a:ext cx="4041775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3914" y="1249366"/>
            <a:ext cx="4041775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6943E3C-5080-460D-85C1-CCB21D34338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F60DE6-1912-4AF8-85F6-AC73CE8A97D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347273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6075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27947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269428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C5826A6-CDC6-4AAD-A009-35E6722B4F6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401263-82C8-4FB6-BF42-487A2B9101D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292060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34363" cy="294817"/>
          </a:xfrm>
        </p:spPr>
        <p:txBody>
          <a:bodyPr/>
          <a:lstStyle>
            <a:lvl1pPr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C89A6290-299C-42F2-8524-1E8B530A4B0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7451725" y="4803775"/>
            <a:ext cx="1549400" cy="203200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FFB64858-60BC-41A2-9457-EF61F7A8232E}" type="slidenum">
              <a:rPr lang="en-GB" altLang="cs-CZ"/>
              <a:pPr>
                <a:defRPr/>
              </a:pPr>
              <a:t>‹#›</a:t>
            </a:fld>
            <a:endParaRPr lang="en-GB" altLang="cs-CZ" dirty="0"/>
          </a:p>
        </p:txBody>
      </p:sp>
    </p:spTree>
    <p:extLst>
      <p:ext uri="{BB962C8B-B14F-4D97-AF65-F5344CB8AC3E}">
        <p14:creationId xmlns:p14="http://schemas.microsoft.com/office/powerpoint/2010/main" val="2509316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C50DEE72-DCAD-4845-B40A-DF7EEC5DF5F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4A42E-78B4-4A11-AA95-689597844D9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735795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0DBF5E7-1FAE-4D1A-9EC0-45B0CBEFDC8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31698-97CE-4C5A-9A8C-7DA86E1F816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234027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5D94770-64AE-44FD-807B-40A4C2FCFEA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C940F5-2806-43A4-B538-D0EA39178BE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259512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3519AC7-0DED-4925-B419-77C59DD6C6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287338"/>
            <a:ext cx="8234362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191077C-B179-497B-A2CF-E0711548FF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289050"/>
            <a:ext cx="8280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Click to edit Master text styles</a:t>
            </a:r>
          </a:p>
          <a:p>
            <a:pPr lvl="1"/>
            <a:r>
              <a:rPr lang="en-GB" altLang="cs-CZ"/>
              <a:t>Second level</a:t>
            </a:r>
          </a:p>
          <a:p>
            <a:pPr lvl="2"/>
            <a:r>
              <a:rPr lang="en-GB" altLang="cs-CZ"/>
              <a:t>Third level</a:t>
            </a:r>
          </a:p>
          <a:p>
            <a:pPr lvl="3"/>
            <a:r>
              <a:rPr lang="en-GB" altLang="cs-CZ"/>
              <a:t>Fourth level</a:t>
            </a:r>
          </a:p>
          <a:p>
            <a:pPr lvl="4"/>
            <a:r>
              <a:rPr lang="en-GB" altLang="cs-CZ"/>
              <a:t>Fifth level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2AF3A6F-43E4-40B6-A778-3D1822032CD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08788" y="4743450"/>
            <a:ext cx="1549400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89FC10D4-88F7-4B15-B4C2-A80C9F8C4195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AFAD0AC0-B527-4E5E-B701-ED1E1C051689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7563597" y="331456"/>
            <a:ext cx="1233128" cy="28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814" r:id="rId1"/>
    <p:sldLayoutId id="2147486815" r:id="rId2"/>
    <p:sldLayoutId id="2147486806" r:id="rId3"/>
    <p:sldLayoutId id="2147486807" r:id="rId4"/>
    <p:sldLayoutId id="2147486808" r:id="rId5"/>
    <p:sldLayoutId id="2147486816" r:id="rId6"/>
    <p:sldLayoutId id="2147486809" r:id="rId7"/>
    <p:sldLayoutId id="2147486810" r:id="rId8"/>
    <p:sldLayoutId id="2147486811" r:id="rId9"/>
    <p:sldLayoutId id="2147486812" r:id="rId10"/>
    <p:sldLayoutId id="2147486813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213668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MS PGothic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MS PGothic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MS PGothic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MS PGothic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MS PGothic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MS PGothic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MS PGothic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MS PGothic" pitchFamily="34" charset="-128"/>
        </a:defRPr>
      </a:lvl9pPr>
    </p:titleStyle>
    <p:bodyStyle>
      <a:lvl1pPr marL="247650" indent="-2476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542925" indent="-293688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16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809625" indent="-26511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14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081088" indent="-269875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352550" indent="-269875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»"/>
        <a:defRPr sz="11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1809750" indent="-269875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>
          <a:solidFill>
            <a:schemeClr val="tx1"/>
          </a:solidFill>
          <a:latin typeface="+mn-lt"/>
          <a:ea typeface="+mn-ea"/>
        </a:defRPr>
      </a:lvl6pPr>
      <a:lvl7pPr marL="2266950" indent="-269875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>
          <a:solidFill>
            <a:schemeClr val="tx1"/>
          </a:solidFill>
          <a:latin typeface="+mn-lt"/>
          <a:ea typeface="+mn-ea"/>
        </a:defRPr>
      </a:lvl7pPr>
      <a:lvl8pPr marL="2724150" indent="-269875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>
          <a:solidFill>
            <a:schemeClr val="tx1"/>
          </a:solidFill>
          <a:latin typeface="+mn-lt"/>
          <a:ea typeface="+mn-ea"/>
        </a:defRPr>
      </a:lvl8pPr>
      <a:lvl9pPr marL="3181350" indent="-269875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11.png"/><Relationship Id="rId5" Type="http://schemas.openxmlformats.org/officeDocument/2006/relationships/image" Target="../media/image10.emf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ostrava.arcelormittal.com/o-spolecnosti/materialy-bozp-pro-externi-zhotovitele-sluzeb.aspx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ostrava.arcelormittal.com/o-spolecnosti/materialy-bozp-pro-externi-zhotovitele-sluzeb.asp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Podnadpis 2">
            <a:extLst>
              <a:ext uri="{FF2B5EF4-FFF2-40B4-BE49-F238E27FC236}">
                <a16:creationId xmlns:a16="http://schemas.microsoft.com/office/drawing/2014/main" id="{0AF5A8C6-BA3B-43FE-8A45-F740C1A432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536" y="3723878"/>
            <a:ext cx="5832647" cy="360040"/>
          </a:xfrm>
        </p:spPr>
        <p:txBody>
          <a:bodyPr/>
          <a:lstStyle/>
          <a:p>
            <a:pPr>
              <a:defRPr/>
            </a:pPr>
            <a:r>
              <a:rPr lang="cs-CZ" altLang="cs-CZ" sz="2400" b="1" dirty="0"/>
              <a:t> 2019</a:t>
            </a:r>
            <a:endParaRPr lang="en-GB" altLang="cs-CZ" sz="2400" b="1" dirty="0"/>
          </a:p>
        </p:txBody>
      </p:sp>
      <p:sp>
        <p:nvSpPr>
          <p:cNvPr id="6147" name="Obdélník 3">
            <a:extLst>
              <a:ext uri="{FF2B5EF4-FFF2-40B4-BE49-F238E27FC236}">
                <a16:creationId xmlns:a16="http://schemas.microsoft.com/office/drawing/2014/main" id="{76138B09-8989-4D52-87A4-52033DF1EF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1923678"/>
            <a:ext cx="864096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4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Povinnosti pro extérní zhotovitele služeb v oblasti BOZP </a:t>
            </a:r>
            <a:endParaRPr lang="en-US" altLang="cs-CZ" sz="44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32" b="10255"/>
          <a:stretch/>
        </p:blipFill>
        <p:spPr>
          <a:xfrm rot="20878128">
            <a:off x="6279853" y="3462780"/>
            <a:ext cx="2511457" cy="124227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ject 2" hidden="1">
            <a:extLst>
              <a:ext uri="{FF2B5EF4-FFF2-40B4-BE49-F238E27FC236}">
                <a16:creationId xmlns:a16="http://schemas.microsoft.com/office/drawing/2014/main" id="{B480EC99-77CC-49AF-94A3-580A31902CAE}"/>
              </a:ext>
            </a:extLst>
          </p:cNvPr>
          <p:cNvPicPr>
            <a:picLocks noChangeArrowheads="1"/>
          </p:cNvPicPr>
          <p:nvPr>
            <p:custDataLst>
              <p:tags r:id="rId2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0"/>
            <a:ext cx="146050" cy="11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 hidden="1">
            <a:extLst>
              <a:ext uri="{FF2B5EF4-FFF2-40B4-BE49-F238E27FC236}">
                <a16:creationId xmlns:a16="http://schemas.microsoft.com/office/drawing/2014/main" id="{63AD61CF-3E84-496A-91BA-39CC0D5A96EA}"/>
              </a:ext>
            </a:extLst>
          </p:cNvPr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0" y="0"/>
            <a:ext cx="158750" cy="119063"/>
          </a:xfrm>
          <a:prstGeom prst="rect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cs-CZ" altLang="cs-CZ" sz="1400">
              <a:cs typeface="Arial" panose="020B0604020202020204" pitchFamily="34" charset="0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5" y="195486"/>
            <a:ext cx="7056785" cy="699195"/>
          </a:xfrm>
        </p:spPr>
        <p:txBody>
          <a:bodyPr/>
          <a:lstStyle/>
          <a:p>
            <a:r>
              <a:rPr lang="cs-CZ" altLang="cs-CZ" dirty="0"/>
              <a:t>Nové povinnosti externích zhotovitelů služeb </a:t>
            </a:r>
            <a:br>
              <a:rPr lang="cs-CZ" altLang="cs-CZ" dirty="0"/>
            </a:br>
            <a:r>
              <a:rPr lang="cs-CZ" altLang="cs-CZ" dirty="0"/>
              <a:t>– vedení dokumentace, analýza rizik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95536" y="1059582"/>
            <a:ext cx="8235950" cy="515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47650" indent="-2476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5429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809625" indent="-2651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40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081088" indent="-2698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120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1352550" indent="-2698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18097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2669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27241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1813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609600" indent="-609600" algn="just">
              <a:lnSpc>
                <a:spcPct val="90000"/>
              </a:lnSpc>
              <a:buClr>
                <a:srgbClr val="213668"/>
              </a:buClr>
              <a:buFontTx/>
              <a:buAutoNum type="arabicPeriod"/>
            </a:pPr>
            <a:r>
              <a:rPr lang="cs-CZ" altLang="cs-CZ" kern="0" dirty="0"/>
              <a:t>Provést aktualizaci analýzy rizik v případě změn pracovních podmínek na pracovišti a tyto změny promítnout v dokumentu rozhodném pro řízení BOZP pro danou akci (např. Plán BOZP).</a:t>
            </a:r>
          </a:p>
          <a:p>
            <a:pPr marL="609600" indent="-609600" algn="just">
              <a:lnSpc>
                <a:spcPct val="90000"/>
              </a:lnSpc>
              <a:buClr>
                <a:srgbClr val="213668"/>
              </a:buClr>
              <a:buFontTx/>
              <a:buAutoNum type="arabicPeriod"/>
            </a:pPr>
            <a:r>
              <a:rPr lang="cs-CZ" altLang="cs-CZ" kern="0" dirty="0"/>
              <a:t>Zahrnout do analýzy rizik všechna posouzená rizika včetně těch vyplývajících z nakládání s chemickými látkami a směsmi (informace z bezpečnostních listů příslušné chemické látky nebo směsi).</a:t>
            </a:r>
          </a:p>
          <a:p>
            <a:pPr marL="609600" indent="-609600" algn="just">
              <a:lnSpc>
                <a:spcPct val="90000"/>
              </a:lnSpc>
              <a:buClr>
                <a:srgbClr val="213668"/>
              </a:buClr>
              <a:buFontTx/>
              <a:buAutoNum type="arabicPeriod"/>
            </a:pPr>
            <a:r>
              <a:rPr lang="cs-CZ" altLang="cs-CZ" kern="0" dirty="0"/>
              <a:t>Pokud jsou zaměstnanci seznamováni s revizí dokumentu rozhodného pro řízení BOZP pro danou akci (např. Plán BOZP, Technologický nebo pracovní postup), povinnost tuto skutečnost uvést v Evidenčním formuláři.</a:t>
            </a:r>
          </a:p>
          <a:p>
            <a:pPr marL="609600" indent="-609600" algn="just">
              <a:lnSpc>
                <a:spcPct val="90000"/>
              </a:lnSpc>
              <a:buClr>
                <a:srgbClr val="213668"/>
              </a:buClr>
              <a:buFontTx/>
              <a:buAutoNum type="arabicPeriod"/>
            </a:pPr>
            <a:r>
              <a:rPr lang="cs-CZ" altLang="cs-CZ" kern="0" dirty="0"/>
              <a:t>Provádět tzv. Analýzu rizik na poslední chvíli (LMRA) </a:t>
            </a:r>
          </a:p>
          <a:p>
            <a:pPr marL="622300" indent="0" algn="just">
              <a:lnSpc>
                <a:spcPct val="90000"/>
              </a:lnSpc>
              <a:buClr>
                <a:srgbClr val="213668"/>
              </a:buClr>
              <a:buNone/>
            </a:pPr>
            <a:r>
              <a:rPr lang="cs-CZ" altLang="cs-CZ" kern="0" dirty="0"/>
              <a:t>každý den před započetím pracovní činnosti. </a:t>
            </a:r>
          </a:p>
          <a:p>
            <a:pPr marL="622300" indent="0" algn="just">
              <a:lnSpc>
                <a:spcPct val="90000"/>
              </a:lnSpc>
              <a:buNone/>
            </a:pPr>
            <a:r>
              <a:rPr lang="cs-CZ" altLang="cs-CZ" kern="0" dirty="0"/>
              <a:t>Soubor vyplněných formulářů bude dodavatelem </a:t>
            </a:r>
          </a:p>
          <a:p>
            <a:pPr marL="622300" indent="0" algn="just">
              <a:lnSpc>
                <a:spcPct val="90000"/>
              </a:lnSpc>
              <a:buNone/>
            </a:pPr>
            <a:r>
              <a:rPr lang="cs-CZ" altLang="cs-CZ" kern="0" dirty="0"/>
              <a:t>předán 1 x týdně objednatelem určené osobě, </a:t>
            </a:r>
          </a:p>
          <a:p>
            <a:pPr marL="622300" indent="0" algn="just">
              <a:lnSpc>
                <a:spcPct val="90000"/>
              </a:lnSpc>
              <a:buNone/>
            </a:pPr>
            <a:r>
              <a:rPr lang="cs-CZ" altLang="cs-CZ" kern="0" dirty="0"/>
              <a:t>zodpovědné za převzetí díla.</a:t>
            </a:r>
          </a:p>
        </p:txBody>
      </p:sp>
      <p:pic>
        <p:nvPicPr>
          <p:cNvPr id="12" name="Picture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1790" y="3435846"/>
            <a:ext cx="2209800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číslo snímku 3">
            <a:extLst>
              <a:ext uri="{FF2B5EF4-FFF2-40B4-BE49-F238E27FC236}">
                <a16:creationId xmlns:a16="http://schemas.microsoft.com/office/drawing/2014/main" id="{DDB32EA3-ACFC-4141-AEB1-3EA142C8FDB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39775" indent="-28257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39825" indent="-2254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597025" indent="-2254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4225" indent="-2254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1425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68625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5825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3025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EAC7290C-873C-4A2C-80F2-2754F34F89D5}" type="slidenum">
              <a:rPr lang="en-GB" altLang="cs-CZ" sz="100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/>
              <a:t>3</a:t>
            </a:fld>
            <a:endParaRPr lang="en-GB" altLang="cs-CZ" sz="100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997" y="346829"/>
            <a:ext cx="3240360" cy="4550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élník 1"/>
          <p:cNvSpPr/>
          <p:nvPr/>
        </p:nvSpPr>
        <p:spPr>
          <a:xfrm>
            <a:off x="3635896" y="1851670"/>
            <a:ext cx="50405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b="1" dirty="0">
                <a:solidFill>
                  <a:srgbClr val="000000"/>
                </a:solidFill>
              </a:rPr>
              <a:t>K provedení této analýzy je určen formulář, který je dostupný na: </a:t>
            </a:r>
            <a:r>
              <a:rPr lang="cs-CZ" altLang="cs-CZ" b="1" dirty="0">
                <a:solidFill>
                  <a:srgbClr val="000000"/>
                </a:solidFill>
                <a:hlinkClick r:id="rId3"/>
              </a:rPr>
              <a:t>https://ostrava.arcelormittal.com/o-spolecnosti/materialy-bozp-pro-externi-zhotovitele-sluzeb.aspx</a:t>
            </a:r>
            <a:endParaRPr lang="cs-CZ" altLang="cs-CZ" b="1" dirty="0">
              <a:solidFill>
                <a:srgbClr val="000000"/>
              </a:solidFill>
            </a:endParaRPr>
          </a:p>
          <a:p>
            <a:endParaRPr lang="cs-CZ" altLang="cs-CZ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>
            <a:extLst>
              <a:ext uri="{FF2B5EF4-FFF2-40B4-BE49-F238E27FC236}">
                <a16:creationId xmlns:a16="http://schemas.microsoft.com/office/drawing/2014/main" id="{17260672-63F8-4C01-9710-ADC871407DD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172325" y="5006975"/>
            <a:ext cx="1905000" cy="8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25B58B61-1FFC-4278-A237-6084E4F94564}" type="slidenum">
              <a:rPr lang="en-GB" altLang="cs-CZ" sz="800">
                <a:solidFill>
                  <a:srgbClr val="020202"/>
                </a:solidFill>
                <a:cs typeface="Arial" panose="020B0604020202020204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GB" altLang="cs-CZ" sz="800">
              <a:solidFill>
                <a:srgbClr val="020202"/>
              </a:solidFill>
              <a:cs typeface="Arial" panose="020B0604020202020204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01638" y="555526"/>
            <a:ext cx="7050682" cy="411163"/>
          </a:xfrm>
        </p:spPr>
        <p:txBody>
          <a:bodyPr/>
          <a:lstStyle/>
          <a:p>
            <a:r>
              <a:rPr lang="cs-CZ" altLang="cs-CZ" dirty="0"/>
              <a:t>Nové povinnosti externích zhotovitelů služeb – Chemické látky                  a směsi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01638" y="1103313"/>
            <a:ext cx="82169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47650" indent="-2476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5429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809625" indent="-2651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40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081088" indent="-2698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120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1352550" indent="-2698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18097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2669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27241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1813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609600" indent="-609600" algn="just">
              <a:lnSpc>
                <a:spcPct val="90000"/>
              </a:lnSpc>
              <a:buClr>
                <a:srgbClr val="213668"/>
              </a:buClr>
              <a:buFontTx/>
              <a:buAutoNum type="arabicPeriod"/>
            </a:pPr>
            <a:r>
              <a:rPr lang="cs-CZ" altLang="cs-CZ" kern="0" dirty="0"/>
              <a:t>Před každým vjezdem do podniku zpracovat seznam všech dovážených chemických látek a směsí s uvedením jejich množství a nebezpečných vlastností. Tento je povinen předložit zástupci Ostrahy na vstupních branách podniku a následně předat objednatelem určené osobě, zodpovědné za převzetí díla.</a:t>
            </a:r>
          </a:p>
          <a:p>
            <a:pPr marL="609600" indent="-609600" algn="just">
              <a:lnSpc>
                <a:spcPct val="90000"/>
              </a:lnSpc>
              <a:buClr>
                <a:srgbClr val="213668"/>
              </a:buClr>
              <a:buFontTx/>
              <a:buAutoNum type="arabicPeriod"/>
            </a:pPr>
            <a:r>
              <a:rPr lang="cs-CZ" altLang="cs-CZ" kern="0" dirty="0"/>
              <a:t>Dodavatel je povinen zahrnout do analýzy rizik všechna posouzená rizika včetně těch vyplývajících z nakládání s chemickými látkami a směsmi (informace z bezpečnostních listů příslušné chemické látky nebo směsi).</a:t>
            </a:r>
          </a:p>
          <a:p>
            <a:pPr marL="609600" indent="-609600">
              <a:lnSpc>
                <a:spcPct val="90000"/>
              </a:lnSpc>
              <a:buClr>
                <a:srgbClr val="213668"/>
              </a:buClr>
              <a:buFontTx/>
              <a:buAutoNum type="arabicPeriod"/>
            </a:pPr>
            <a:endParaRPr lang="cs-CZ" altLang="cs-CZ" sz="2800" kern="0" dirty="0"/>
          </a:p>
          <a:p>
            <a:pPr marL="609600" indent="-609600">
              <a:lnSpc>
                <a:spcPct val="90000"/>
              </a:lnSpc>
              <a:buClr>
                <a:srgbClr val="FF3300"/>
              </a:buClr>
            </a:pPr>
            <a:endParaRPr lang="cs-CZ" altLang="cs-CZ" kern="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7110" y="3003798"/>
            <a:ext cx="3945955" cy="190838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>
            <a:extLst>
              <a:ext uri="{FF2B5EF4-FFF2-40B4-BE49-F238E27FC236}">
                <a16:creationId xmlns:a16="http://schemas.microsoft.com/office/drawing/2014/main" id="{17260672-63F8-4C01-9710-ADC871407DD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172325" y="5006975"/>
            <a:ext cx="1905000" cy="8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25B58B61-1FFC-4278-A237-6084E4F94564}" type="slidenum">
              <a:rPr lang="en-GB" altLang="cs-CZ" sz="800">
                <a:solidFill>
                  <a:srgbClr val="020202"/>
                </a:solidFill>
                <a:cs typeface="Arial" panose="020B0604020202020204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GB" altLang="cs-CZ" sz="800">
              <a:solidFill>
                <a:srgbClr val="020202"/>
              </a:solidFill>
              <a:cs typeface="Arial" panose="020B06040202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411436" y="1131590"/>
            <a:ext cx="7616948" cy="293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47650" indent="-2476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5429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809625" indent="-2651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40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081088" indent="-2698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120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1352550" indent="-2698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18097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2669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27241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1813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81000" indent="-381000" algn="just">
              <a:buClr>
                <a:srgbClr val="12326E"/>
              </a:buClr>
              <a:buFontTx/>
              <a:buAutoNum type="arabicPeriod"/>
            </a:pPr>
            <a:r>
              <a:rPr lang="cs-CZ" altLang="cs-CZ" kern="0" dirty="0"/>
              <a:t>Každý pracovní úraz neprodleně ohlásit na podnikový dispečink objednatele.</a:t>
            </a:r>
          </a:p>
          <a:p>
            <a:pPr marL="381000" indent="-381000" algn="just">
              <a:buClr>
                <a:srgbClr val="12326E"/>
              </a:buClr>
              <a:buFontTx/>
              <a:buAutoNum type="arabicPeriod"/>
            </a:pPr>
            <a:r>
              <a:rPr lang="cs-CZ" altLang="cs-CZ" kern="0" dirty="0"/>
              <a:t>Každou </a:t>
            </a:r>
            <a:r>
              <a:rPr lang="cs-CZ" altLang="cs-CZ" kern="0" dirty="0" err="1"/>
              <a:t>skoronehodu</a:t>
            </a:r>
            <a:r>
              <a:rPr lang="cs-CZ" altLang="cs-CZ" kern="0" dirty="0"/>
              <a:t>, nebezpečnou situaci a nebezpečné jednání neprodleně ohlásit objednateli.</a:t>
            </a:r>
          </a:p>
          <a:p>
            <a:pPr marL="381000" indent="-381000" algn="just">
              <a:buClr>
                <a:srgbClr val="12326E"/>
              </a:buClr>
              <a:buFontTx/>
              <a:buAutoNum type="arabicPeriod"/>
            </a:pPr>
            <a:r>
              <a:rPr lang="cs-CZ" altLang="cs-CZ" kern="0" dirty="0"/>
              <a:t>Spolupracovat s objednatelem při sepisování formuláře Záznam o události nebo Záznam B. </a:t>
            </a:r>
          </a:p>
          <a:p>
            <a:pPr marL="381000" indent="-381000" algn="just">
              <a:buClr>
                <a:srgbClr val="12326E"/>
              </a:buClr>
              <a:buFontTx/>
              <a:buAutoNum type="arabicPeriod"/>
            </a:pPr>
            <a:r>
              <a:rPr lang="cs-CZ" altLang="cs-CZ" kern="0" dirty="0"/>
              <a:t>Definice jednotlivých typů incidentů a pracovních úrazů jsou uvedeny </a:t>
            </a:r>
            <a:r>
              <a:rPr lang="cs-CZ" altLang="cs-CZ" kern="0" dirty="0" err="1"/>
              <a:t>na:</a:t>
            </a:r>
            <a:r>
              <a:rPr lang="cs-CZ" altLang="cs-CZ" b="1" dirty="0" err="1">
                <a:hlinkClick r:id="rId3"/>
              </a:rPr>
              <a:t>https</a:t>
            </a:r>
            <a:r>
              <a:rPr lang="cs-CZ" altLang="cs-CZ" b="1" dirty="0">
                <a:hlinkClick r:id="rId3"/>
              </a:rPr>
              <a:t>://ostrava.arcelormittal.com/o-</a:t>
            </a:r>
            <a:r>
              <a:rPr lang="cs-CZ" altLang="cs-CZ" b="1" dirty="0" err="1">
                <a:hlinkClick r:id="rId3"/>
              </a:rPr>
              <a:t>spolecnosti</a:t>
            </a:r>
            <a:r>
              <a:rPr lang="cs-CZ" altLang="cs-CZ" b="1" dirty="0">
                <a:hlinkClick r:id="rId3"/>
              </a:rPr>
              <a:t>/materialy-bozp-pro-externi-zhotovitele-sluzeb.aspx</a:t>
            </a:r>
            <a:endParaRPr lang="cs-CZ" altLang="cs-CZ" b="1" dirty="0"/>
          </a:p>
          <a:p>
            <a:pPr marL="0" indent="0" algn="just">
              <a:buClr>
                <a:srgbClr val="12326E"/>
              </a:buClr>
              <a:buNone/>
            </a:pPr>
            <a:r>
              <a:rPr lang="cs-CZ" altLang="cs-CZ" kern="0" dirty="0"/>
              <a:t> 	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463550"/>
            <a:ext cx="8234363" cy="411163"/>
          </a:xfrm>
          <a:noFill/>
          <a:ln/>
        </p:spPr>
        <p:txBody>
          <a:bodyPr/>
          <a:lstStyle/>
          <a:p>
            <a:r>
              <a:rPr lang="cs-CZ" altLang="cs-CZ" dirty="0"/>
              <a:t>Nové povinnosti externích zhotovitelů služeb – hlášení </a:t>
            </a:r>
            <a:br>
              <a:rPr lang="cs-CZ" altLang="cs-CZ" dirty="0"/>
            </a:br>
            <a:r>
              <a:rPr lang="cs-CZ" altLang="cs-CZ" dirty="0"/>
              <a:t>incidentů</a:t>
            </a: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8244" y="3291830"/>
            <a:ext cx="1408162" cy="1758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9738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>
            <a:extLst>
              <a:ext uri="{FF2B5EF4-FFF2-40B4-BE49-F238E27FC236}">
                <a16:creationId xmlns:a16="http://schemas.microsoft.com/office/drawing/2014/main" id="{17260672-63F8-4C01-9710-ADC871407DD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172325" y="5006975"/>
            <a:ext cx="1905000" cy="8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25B58B61-1FFC-4278-A237-6084E4F94564}" type="slidenum">
              <a:rPr lang="en-GB" altLang="cs-CZ" sz="800">
                <a:solidFill>
                  <a:srgbClr val="020202"/>
                </a:solidFill>
                <a:cs typeface="Arial" panose="020B0604020202020204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GB" altLang="cs-CZ" sz="800">
              <a:solidFill>
                <a:srgbClr val="020202"/>
              </a:solidFill>
              <a:cs typeface="Arial" panose="020B0604020202020204" pitchFamily="34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440060" y="1347614"/>
            <a:ext cx="6907807" cy="537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47650" indent="-2476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5429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809625" indent="-2651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40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081088" indent="-2698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120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1352550" indent="-2698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18097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2669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27241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1813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04800" indent="-304800" algn="just">
              <a:lnSpc>
                <a:spcPct val="80000"/>
              </a:lnSpc>
              <a:buClr>
                <a:srgbClr val="12326E"/>
              </a:buClr>
              <a:buFontTx/>
              <a:buAutoNum type="arabicPeriod"/>
            </a:pPr>
            <a:r>
              <a:rPr lang="cs-CZ" altLang="cs-CZ" kern="0" dirty="0"/>
              <a:t>Zaměstnanci vstupující do prostoru označeného bezpečnostní tabulkou „Zákaz vstupu bez dýchacího přístroje a detektoru plynu! Prostor s nebezpečím výskytu plynu!“ musí být vybaveni dýchacím přístrojem a detektorem daného plynu. Zaměstnanci vstupující do prostoru označeného bezpečnostní tabulkou „Zákaz vstupu bez detektoru plynu! Prostor s nebezpečím výskytu plynu!“ musí být vybaveni detektorem daného plynu.</a:t>
            </a:r>
          </a:p>
          <a:p>
            <a:pPr marL="304800" indent="-304800" algn="just">
              <a:lnSpc>
                <a:spcPct val="80000"/>
              </a:lnSpc>
              <a:buClr>
                <a:srgbClr val="12326E"/>
              </a:buClr>
              <a:buFontTx/>
              <a:buAutoNum type="arabicPeriod"/>
            </a:pPr>
            <a:r>
              <a:rPr lang="cs-CZ" altLang="cs-CZ" kern="0" dirty="0"/>
              <a:t>Prokazatelné seznámení svých zaměstnanců a případné subdodavatele s Metodickou pomůckou BP č. 6 – Používání, kontrola provozuschopnosti detektorů plynů a postup měření ovzduší.</a:t>
            </a:r>
          </a:p>
          <a:p>
            <a:pPr marL="304800" indent="-304800" algn="just">
              <a:lnSpc>
                <a:spcPct val="80000"/>
              </a:lnSpc>
              <a:buClr>
                <a:srgbClr val="12326E"/>
              </a:buClr>
              <a:buFontTx/>
              <a:buAutoNum type="arabicPeriod"/>
            </a:pPr>
            <a:r>
              <a:rPr lang="cs-CZ" altLang="cs-CZ" kern="0" dirty="0"/>
              <a:t>Pro kontrolu provedení tohoto seznámení vést a na vyzvání předkládat objednatelem určené osobě, zodpovědné za převzetí díla vyplněný a příslušnými zaměstnanci podepsaný evidenční formulář.</a:t>
            </a:r>
          </a:p>
          <a:p>
            <a:pPr marL="304800" indent="-304800" algn="just">
              <a:lnSpc>
                <a:spcPct val="80000"/>
              </a:lnSpc>
            </a:pPr>
            <a:endParaRPr lang="cs-CZ" altLang="cs-CZ" kern="0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title"/>
          </p:nvPr>
        </p:nvSpPr>
        <p:spPr>
          <a:xfrm>
            <a:off x="419100" y="463550"/>
            <a:ext cx="8234363" cy="411163"/>
          </a:xfrm>
          <a:noFill/>
          <a:ln/>
        </p:spPr>
        <p:txBody>
          <a:bodyPr/>
          <a:lstStyle/>
          <a:p>
            <a:r>
              <a:rPr lang="cs-CZ" altLang="cs-CZ" dirty="0"/>
              <a:t>Nové povinnosti externích zhotovitelů služeb – Vyhrazená technická zařízení plynová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89"/>
          <a:stretch/>
        </p:blipFill>
        <p:spPr bwMode="auto">
          <a:xfrm>
            <a:off x="7496175" y="1779662"/>
            <a:ext cx="1552575" cy="1845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2970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>
            <a:extLst>
              <a:ext uri="{FF2B5EF4-FFF2-40B4-BE49-F238E27FC236}">
                <a16:creationId xmlns:a16="http://schemas.microsoft.com/office/drawing/2014/main" id="{17260672-63F8-4C01-9710-ADC871407DD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172325" y="5006975"/>
            <a:ext cx="1905000" cy="8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25B58B61-1FFC-4278-A237-6084E4F94564}" type="slidenum">
              <a:rPr lang="en-GB" altLang="cs-CZ" sz="800">
                <a:solidFill>
                  <a:srgbClr val="020202"/>
                </a:solidFill>
                <a:cs typeface="Arial" panose="020B0604020202020204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GB" altLang="cs-CZ" sz="800">
              <a:solidFill>
                <a:srgbClr val="020202"/>
              </a:solidFill>
              <a:cs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328613"/>
            <a:ext cx="7429500" cy="355600"/>
          </a:xfrm>
        </p:spPr>
        <p:txBody>
          <a:bodyPr/>
          <a:lstStyle/>
          <a:p>
            <a:r>
              <a:rPr lang="cs-CZ" altLang="cs-CZ"/>
              <a:t>Nové povinnosti externích zhotovitelů služeb – Cyklisté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79412" y="750888"/>
            <a:ext cx="8189913" cy="1816100"/>
          </a:xfrm>
          <a:prstGeom prst="rect">
            <a:avLst/>
          </a:prstGeom>
        </p:spPr>
        <p:txBody>
          <a:bodyPr/>
          <a:lstStyle>
            <a:lvl1pPr marL="247650" indent="-2476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5429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809625" indent="-2651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40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081088" indent="-2698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120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1352550" indent="-2698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18097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2669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27241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1813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buClr>
                <a:srgbClr val="12326E"/>
              </a:buClr>
              <a:buFontTx/>
              <a:buNone/>
            </a:pPr>
            <a:r>
              <a:rPr lang="cs-CZ" altLang="cs-CZ" b="1" kern="0" dirty="0">
                <a:solidFill>
                  <a:srgbClr val="020202"/>
                </a:solidFill>
              </a:rPr>
              <a:t>Při jízdě na jízdním kole používat</a:t>
            </a:r>
          </a:p>
          <a:p>
            <a:pPr>
              <a:buClr>
                <a:srgbClr val="12326E"/>
              </a:buClr>
              <a:buFontTx/>
              <a:buNone/>
            </a:pPr>
            <a:r>
              <a:rPr lang="cs-CZ" altLang="cs-CZ" b="1" u="sng" kern="0" dirty="0">
                <a:solidFill>
                  <a:srgbClr val="020202"/>
                </a:solidFill>
              </a:rPr>
              <a:t>bezpečnostní prostředky</a:t>
            </a:r>
            <a:r>
              <a:rPr lang="cs-CZ" altLang="cs-CZ" b="1" kern="0" dirty="0">
                <a:solidFill>
                  <a:srgbClr val="020202"/>
                </a:solidFill>
              </a:rPr>
              <a:t>:</a:t>
            </a:r>
          </a:p>
          <a:p>
            <a:pPr>
              <a:buClr>
                <a:srgbClr val="12326E"/>
              </a:buClr>
            </a:pPr>
            <a:r>
              <a:rPr lang="cs-CZ" altLang="cs-CZ" kern="0" dirty="0">
                <a:solidFill>
                  <a:srgbClr val="020202"/>
                </a:solidFill>
              </a:rPr>
              <a:t>Ochranná pracovní, nebo cyklistická přilba s podbradní páskou</a:t>
            </a:r>
          </a:p>
          <a:p>
            <a:pPr>
              <a:buClr>
                <a:srgbClr val="12326E"/>
              </a:buClr>
            </a:pPr>
            <a:r>
              <a:rPr lang="cs-CZ" altLang="cs-CZ" kern="0" dirty="0">
                <a:solidFill>
                  <a:srgbClr val="020202"/>
                </a:solidFill>
              </a:rPr>
              <a:t>Výstražná vesta</a:t>
            </a:r>
          </a:p>
          <a:p>
            <a:pPr>
              <a:buClr>
                <a:srgbClr val="12326E"/>
              </a:buClr>
            </a:pPr>
            <a:r>
              <a:rPr lang="cs-CZ" altLang="cs-CZ" kern="0" dirty="0">
                <a:solidFill>
                  <a:srgbClr val="020202"/>
                </a:solidFill>
              </a:rPr>
              <a:t>Doporučené použití ochranných brýlí</a:t>
            </a:r>
          </a:p>
        </p:txBody>
      </p:sp>
      <p:pic>
        <p:nvPicPr>
          <p:cNvPr id="5" name="Picture 5" descr="concept_pilba556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507" y="3919697"/>
            <a:ext cx="890587" cy="96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1boo23cre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635" y="4047671"/>
            <a:ext cx="1489881" cy="954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7" descr="detska-vystrazna-vest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921" y="2658721"/>
            <a:ext cx="1146175" cy="1235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www.net-market.cz/pictures/products/11-uvex-helma-boss-race-white-blue-664112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4132" y="2786080"/>
            <a:ext cx="969962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38797"/>
            <a:ext cx="3092971" cy="2246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738797"/>
            <a:ext cx="2982913" cy="2268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0662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Podnadpis 2">
            <a:extLst>
              <a:ext uri="{FF2B5EF4-FFF2-40B4-BE49-F238E27FC236}">
                <a16:creationId xmlns:a16="http://schemas.microsoft.com/office/drawing/2014/main" id="{0AF5A8C6-BA3B-43FE-8A45-F740C1A432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536" y="3723878"/>
            <a:ext cx="5832647" cy="360040"/>
          </a:xfrm>
        </p:spPr>
        <p:txBody>
          <a:bodyPr/>
          <a:lstStyle/>
          <a:p>
            <a:pPr>
              <a:defRPr/>
            </a:pPr>
            <a:r>
              <a:rPr lang="cs-CZ" altLang="cs-CZ" sz="2400" b="1" dirty="0"/>
              <a:t> 2019</a:t>
            </a:r>
            <a:endParaRPr lang="en-GB" altLang="cs-CZ" sz="2400" b="1" dirty="0"/>
          </a:p>
        </p:txBody>
      </p:sp>
      <p:sp>
        <p:nvSpPr>
          <p:cNvPr id="6147" name="Obdélník 3">
            <a:extLst>
              <a:ext uri="{FF2B5EF4-FFF2-40B4-BE49-F238E27FC236}">
                <a16:creationId xmlns:a16="http://schemas.microsoft.com/office/drawing/2014/main" id="{76138B09-8989-4D52-87A4-52033DF1EF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1923678"/>
            <a:ext cx="864096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4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Děkujeme Vám za pozornost! </a:t>
            </a:r>
            <a:endParaRPr lang="en-US" altLang="cs-CZ" sz="44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32" b="10255"/>
          <a:stretch/>
        </p:blipFill>
        <p:spPr>
          <a:xfrm rot="20878128">
            <a:off x="6279853" y="3462780"/>
            <a:ext cx="2511457" cy="1242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46914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wa885fp_U.7LL2bLsBkwQ"/>
</p:tagLst>
</file>

<file path=ppt/theme/theme1.xml><?xml version="1.0" encoding="utf-8"?>
<a:theme xmlns:a="http://schemas.openxmlformats.org/drawingml/2006/main" name="AM_Template8_new_1">
  <a:themeElements>
    <a:clrScheme name="Custom 1">
      <a:dk1>
        <a:srgbClr val="696969"/>
      </a:dk1>
      <a:lt1>
        <a:srgbClr val="FFFFFF"/>
      </a:lt1>
      <a:dk2>
        <a:srgbClr val="FF3700"/>
      </a:dk2>
      <a:lt2>
        <a:srgbClr val="BAC48C"/>
      </a:lt2>
      <a:accent1>
        <a:srgbClr val="DCD4C2"/>
      </a:accent1>
      <a:accent2>
        <a:srgbClr val="C5BCA4"/>
      </a:accent2>
      <a:accent3>
        <a:srgbClr val="FFFFFF"/>
      </a:accent3>
      <a:accent4>
        <a:srgbClr val="595959"/>
      </a:accent4>
      <a:accent5>
        <a:srgbClr val="EBE6DD"/>
      </a:accent5>
      <a:accent6>
        <a:srgbClr val="B2AA94"/>
      </a:accent6>
      <a:hlink>
        <a:srgbClr val="8B819E"/>
      </a:hlink>
      <a:folHlink>
        <a:srgbClr val="9DB1C9"/>
      </a:folHlink>
    </a:clrScheme>
    <a:fontScheme name="AM_Template8_new_1">
      <a:majorFont>
        <a:latin typeface="Arial"/>
        <a:ea typeface="MS PGothic"/>
        <a:cs typeface=""/>
      </a:majorFont>
      <a:minorFont>
        <a:latin typeface="Arial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lnDef>
  </a:objectDefaults>
  <a:extraClrSchemeLst>
    <a:extraClrScheme>
      <a:clrScheme name="AM_Template8_new_1 1">
        <a:dk1>
          <a:srgbClr val="696969"/>
        </a:dk1>
        <a:lt1>
          <a:srgbClr val="FFFFFF"/>
        </a:lt1>
        <a:dk2>
          <a:srgbClr val="FF3700"/>
        </a:dk2>
        <a:lt2>
          <a:srgbClr val="BAC48C"/>
        </a:lt2>
        <a:accent1>
          <a:srgbClr val="DCD4C2"/>
        </a:accent1>
        <a:accent2>
          <a:srgbClr val="C5BCA4"/>
        </a:accent2>
        <a:accent3>
          <a:srgbClr val="FFFFFF"/>
        </a:accent3>
        <a:accent4>
          <a:srgbClr val="595959"/>
        </a:accent4>
        <a:accent5>
          <a:srgbClr val="EBE6DD"/>
        </a:accent5>
        <a:accent6>
          <a:srgbClr val="B2AA94"/>
        </a:accent6>
        <a:hlink>
          <a:srgbClr val="8B819E"/>
        </a:hlink>
        <a:folHlink>
          <a:srgbClr val="9DB1C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rgbClr val="696969"/>
    </a:dk1>
    <a:lt1>
      <a:srgbClr val="FFFFFF"/>
    </a:lt1>
    <a:dk2>
      <a:srgbClr val="FF3700"/>
    </a:dk2>
    <a:lt2>
      <a:srgbClr val="BAC48C"/>
    </a:lt2>
    <a:accent1>
      <a:srgbClr val="DCD4C2"/>
    </a:accent1>
    <a:accent2>
      <a:srgbClr val="C5BCA4"/>
    </a:accent2>
    <a:accent3>
      <a:srgbClr val="FFFFFF"/>
    </a:accent3>
    <a:accent4>
      <a:srgbClr val="595959"/>
    </a:accent4>
    <a:accent5>
      <a:srgbClr val="EBE6DD"/>
    </a:accent5>
    <a:accent6>
      <a:srgbClr val="B2AA94"/>
    </a:accent6>
    <a:hlink>
      <a:srgbClr val="8B819E"/>
    </a:hlink>
    <a:folHlink>
      <a:srgbClr val="9DB1C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12633</TotalTime>
  <Words>152</Words>
  <Application>Microsoft Office PowerPoint</Application>
  <PresentationFormat>Předvádění na obrazovce (16:9)</PresentationFormat>
  <Paragraphs>42</Paragraphs>
  <Slides>8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AM_Template8_new_1</vt:lpstr>
      <vt:lpstr>Prezentace aplikace PowerPoint</vt:lpstr>
      <vt:lpstr>Nové povinnosti externích zhotovitelů služeb  – vedení dokumentace, analýza rizik</vt:lpstr>
      <vt:lpstr>Prezentace aplikace PowerPoint</vt:lpstr>
      <vt:lpstr>Nové povinnosti externích zhotovitelů služeb – Chemické látky                  a směsi</vt:lpstr>
      <vt:lpstr>Nové povinnosti externích zhotovitelů služeb – hlášení  incidentů</vt:lpstr>
      <vt:lpstr>Nové povinnosti externích zhotovitelů služeb – Vyhrazená technická zařízení plynová</vt:lpstr>
      <vt:lpstr>Nové povinnosti externích zhotovitelů služeb – Cyklisté</vt:lpstr>
      <vt:lpstr>Prezentace aplikace PowerPoint</vt:lpstr>
    </vt:vector>
  </TitlesOfParts>
  <Company>ArcelorMittal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Gregor, Petr</dc:creator>
  <cp:lastModifiedBy>Lenka Kroupova</cp:lastModifiedBy>
  <cp:revision>1782</cp:revision>
  <cp:lastPrinted>2017-10-23T10:27:43Z</cp:lastPrinted>
  <dcterms:created xsi:type="dcterms:W3CDTF">2017-03-20T06:31:50Z</dcterms:created>
  <dcterms:modified xsi:type="dcterms:W3CDTF">2020-06-15T12:31:20Z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000800663a0000000000010262500207e5000400038000</vt:lpwstr>
  </property>
</Properties>
</file>